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83" autoAdjust="0"/>
  </p:normalViewPr>
  <p:slideViewPr>
    <p:cSldViewPr snapToGrid="0" showGuides="1">
      <p:cViewPr varScale="1">
        <p:scale>
          <a:sx n="91" d="100"/>
          <a:sy n="91" d="100"/>
        </p:scale>
        <p:origin x="90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9e43d428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9e43d428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e43d428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9e43d428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e43d428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9e43d428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9e43d4283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9e43d4283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Intro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381000" y="923925"/>
            <a:ext cx="11458575" cy="352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159408" y="1371600"/>
            <a:ext cx="3873184" cy="4114800"/>
            <a:chOff x="3731491" y="1030874"/>
            <a:chExt cx="1681017" cy="1784915"/>
          </a:xfrm>
        </p:grpSpPr>
        <p:sp>
          <p:nvSpPr>
            <p:cNvPr id="19" name="Google Shape;19;p2"/>
            <p:cNvSpPr/>
            <p:nvPr/>
          </p:nvSpPr>
          <p:spPr>
            <a:xfrm>
              <a:off x="3731491" y="1030874"/>
              <a:ext cx="1681017" cy="1784915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20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69789" y="1270000"/>
              <a:ext cx="1202575" cy="858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69789" y="2249846"/>
              <a:ext cx="1202576" cy="322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3673475" y="-1984375"/>
            <a:ext cx="4845050" cy="11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381000" y="923925"/>
            <a:ext cx="11458575" cy="352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D2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D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95300" y="1193800"/>
            <a:ext cx="11201400" cy="48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9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95300" y="1193800"/>
            <a:ext cx="5596128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091428" y="1193799"/>
            <a:ext cx="5596128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95299" y="1198563"/>
            <a:ext cx="559612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95299" y="2025649"/>
            <a:ext cx="5596128" cy="416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100572" y="1198563"/>
            <a:ext cx="559612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100572" y="2022474"/>
            <a:ext cx="5596128" cy="416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838200" y="63833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6/7/2017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8610600" y="63833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6311900"/>
            <a:ext cx="12192000" cy="573087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442700" y="6414293"/>
            <a:ext cx="482600" cy="34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95300" y="1193800"/>
            <a:ext cx="11201400" cy="48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69900" y="6403975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495550" y="6403975"/>
            <a:ext cx="6083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 rot="10800000" flipH="1">
            <a:off x="495300" y="1090432"/>
            <a:ext cx="11201400" cy="11574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766775" y="855675"/>
            <a:ext cx="1065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 err="1"/>
              <a:t>CoPTA</a:t>
            </a:r>
            <a:r>
              <a:rPr lang="en-US" sz="4800" dirty="0"/>
              <a:t>: Contiguous Pattern Speculating TLB Architecture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1602450" y="31963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D26"/>
              </a:buClr>
              <a:buSzPts val="2800"/>
              <a:buFont typeface="Arial"/>
              <a:buNone/>
            </a:pPr>
            <a:endParaRPr sz="25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D26"/>
              </a:buClr>
              <a:buSzPts val="2800"/>
              <a:buFont typeface="Arial"/>
              <a:buNone/>
            </a:pPr>
            <a:r>
              <a:rPr lang="en-US" sz="2500"/>
              <a:t>Yichen Yang, Haojie Ye, Yuhan Chen, Xueyang Liu, Nishil Talati,Xin He, Trevor Mudge, and Ronald Dreslinski</a:t>
            </a:r>
            <a:endParaRPr sz="25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D26"/>
              </a:buClr>
              <a:buSzPts val="2800"/>
              <a:buFont typeface="Arial"/>
              <a:buNone/>
            </a:pPr>
            <a:endParaRPr sz="25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D26"/>
              </a:buClr>
              <a:buSzPts val="2800"/>
              <a:buFont typeface="Arial"/>
              <a:buNone/>
            </a:pPr>
            <a:r>
              <a:rPr lang="en-US" sz="2500"/>
              <a:t>University of Michigan, Ann Arbor MI 48109, USA</a:t>
            </a:r>
            <a:endParaRPr sz="2500"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204850" y="6385375"/>
            <a:ext cx="2567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D26"/>
              </a:buClr>
              <a:buSzPts val="28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07/05/2020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2400">
                <a:solidFill>
                  <a:srgbClr val="FFFFFF"/>
                </a:solidFill>
              </a:rPr>
              <a:t>1</a:t>
            </a:fld>
            <a:endParaRPr sz="2400">
              <a:solidFill>
                <a:srgbClr val="FFFFFF"/>
              </a:solidFill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4796275" y="6403975"/>
            <a:ext cx="2756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SAMOS XX 2020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495300" y="1257300"/>
            <a:ext cx="11201400" cy="228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TLB is used as a cache for speeding up the address translation. 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Big-data workloads are stressing the TLB because of its limited size and complex PTW procedure. 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A significant portion is spent on the PTW.</a:t>
            </a:r>
            <a:endParaRPr sz="23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More than 25% in some benchmarks.</a:t>
            </a:r>
            <a:endParaRPr sz="1900" dirty="0"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2400">
                <a:solidFill>
                  <a:srgbClr val="FFFFFF"/>
                </a:solidFill>
              </a:rPr>
              <a:t>2</a:t>
            </a:fld>
            <a:endParaRPr sz="2400">
              <a:solidFill>
                <a:srgbClr val="FFFFFF"/>
              </a:solidFill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775" y="3249725"/>
            <a:ext cx="7378451" cy="246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2406788" y="5711775"/>
            <a:ext cx="73785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Processor time breakdown for different benchmarks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9;p14">
            <a:extLst>
              <a:ext uri="{FF2B5EF4-FFF2-40B4-BE49-F238E27FC236}">
                <a16:creationId xmlns:a16="http://schemas.microsoft.com/office/drawing/2014/main" id="{A6141ED2-B70C-44FD-84A3-3309A3BC4BF8}"/>
              </a:ext>
            </a:extLst>
          </p:cNvPr>
          <p:cNvSpPr txBox="1">
            <a:spLocks/>
          </p:cNvSpPr>
          <p:nvPr/>
        </p:nvSpPr>
        <p:spPr>
          <a:xfrm>
            <a:off x="204850" y="6385375"/>
            <a:ext cx="2567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D26"/>
              </a:buClr>
              <a:buSzPts val="28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07/05/2020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Google Shape;101;p14">
            <a:extLst>
              <a:ext uri="{FF2B5EF4-FFF2-40B4-BE49-F238E27FC236}">
                <a16:creationId xmlns:a16="http://schemas.microsoft.com/office/drawing/2014/main" id="{BBB9C40F-B240-424B-824D-A9E2A80462C1}"/>
              </a:ext>
            </a:extLst>
          </p:cNvPr>
          <p:cNvSpPr txBox="1">
            <a:spLocks/>
          </p:cNvSpPr>
          <p:nvPr/>
        </p:nvSpPr>
        <p:spPr>
          <a:xfrm>
            <a:off x="4796275" y="6403975"/>
            <a:ext cx="2756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400">
                <a:solidFill>
                  <a:srgbClr val="FFFFFF"/>
                </a:solidFill>
              </a:rPr>
              <a:t>SAMOS XX 2020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Detailed Architecture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495300" y="1193800"/>
            <a:ext cx="3919200" cy="484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Modify TLB and LSQ to support TLB speculation.</a:t>
            </a:r>
            <a:endParaRPr sz="23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TLB can send speculated address translation result back when it is a miss to TLB.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Parallelize the PTW procedure with data request.</a:t>
            </a:r>
            <a:endParaRPr sz="19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The pipeline can execute succeeding instructions without stalling on the PTW.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Squash the pipeline similar to branch miss-prediction if the speculation is incorrect.</a:t>
            </a:r>
            <a:endParaRPr sz="230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2400">
                <a:solidFill>
                  <a:srgbClr val="FFFFFF"/>
                </a:solidFill>
              </a:rPr>
              <a:t>3</a:t>
            </a:fld>
            <a:endParaRPr sz="2400">
              <a:solidFill>
                <a:srgbClr val="FFFFFF"/>
              </a:solidFill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4500" y="1651300"/>
            <a:ext cx="7282199" cy="39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5795262" y="5581307"/>
            <a:ext cx="45207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Overview of TLB speculation architecture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41E893-30CB-4B9E-A045-66B1B100D581}"/>
              </a:ext>
            </a:extLst>
          </p:cNvPr>
          <p:cNvSpPr/>
          <p:nvPr/>
        </p:nvSpPr>
        <p:spPr>
          <a:xfrm>
            <a:off x="7975600" y="3227500"/>
            <a:ext cx="774700" cy="7603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9769F2-CECE-49F7-964E-06BE102DFCC1}"/>
              </a:ext>
            </a:extLst>
          </p:cNvPr>
          <p:cNvSpPr/>
          <p:nvPr/>
        </p:nvSpPr>
        <p:spPr>
          <a:xfrm>
            <a:off x="6629400" y="4192700"/>
            <a:ext cx="965200" cy="798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FB7C7CD7-7E22-4E58-93DE-65C7FE1ACEBB}"/>
              </a:ext>
            </a:extLst>
          </p:cNvPr>
          <p:cNvSpPr txBox="1">
            <a:spLocks/>
          </p:cNvSpPr>
          <p:nvPr/>
        </p:nvSpPr>
        <p:spPr>
          <a:xfrm>
            <a:off x="204850" y="6385375"/>
            <a:ext cx="2567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D26"/>
              </a:buClr>
              <a:buSzPts val="28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07/05/2020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Google Shape;101;p14">
            <a:extLst>
              <a:ext uri="{FF2B5EF4-FFF2-40B4-BE49-F238E27FC236}">
                <a16:creationId xmlns:a16="http://schemas.microsoft.com/office/drawing/2014/main" id="{211AE791-5750-46F4-AF17-2672474D3672}"/>
              </a:ext>
            </a:extLst>
          </p:cNvPr>
          <p:cNvSpPr txBox="1">
            <a:spLocks/>
          </p:cNvSpPr>
          <p:nvPr/>
        </p:nvSpPr>
        <p:spPr>
          <a:xfrm>
            <a:off x="4796275" y="6403975"/>
            <a:ext cx="2756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400">
                <a:solidFill>
                  <a:srgbClr val="FFFFFF"/>
                </a:solidFill>
              </a:rPr>
              <a:t>SAMOS XX 2020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 - Memory Contiguity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95300" y="1244600"/>
            <a:ext cx="11201400" cy="131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Continuous pattern prediction relies on the memory allocation contiguity.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Under normal defrag and THS enabled configuration, the system can automatically trigger memory compaction.</a:t>
            </a:r>
            <a:endParaRPr sz="23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2400">
                <a:solidFill>
                  <a:srgbClr val="FFFFFF"/>
                </a:solidFill>
              </a:rPr>
              <a:t>4</a:t>
            </a:fld>
            <a:endParaRPr sz="2400">
              <a:solidFill>
                <a:srgbClr val="FFFFFF"/>
              </a:solidFill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" y="2511742"/>
            <a:ext cx="10896599" cy="337466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495300" y="5886400"/>
            <a:ext cx="1120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Left: normal defrag + THS disable; Middle: normal defrag + THS enabled; Right: disable defrag + THS enabled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8CDB0-4BA7-49B5-BDEC-25ECF61325A9}"/>
              </a:ext>
            </a:extLst>
          </p:cNvPr>
          <p:cNvSpPr/>
          <p:nvPr/>
        </p:nvSpPr>
        <p:spPr>
          <a:xfrm>
            <a:off x="4370294" y="2511700"/>
            <a:ext cx="3550024" cy="337465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D9BC0187-DAF4-4100-8EA0-FAC6A4FCF2FA}"/>
              </a:ext>
            </a:extLst>
          </p:cNvPr>
          <p:cNvSpPr txBox="1">
            <a:spLocks/>
          </p:cNvSpPr>
          <p:nvPr/>
        </p:nvSpPr>
        <p:spPr>
          <a:xfrm>
            <a:off x="204850" y="6385375"/>
            <a:ext cx="2567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D26"/>
              </a:buClr>
              <a:buSzPts val="28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07/05/2020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Google Shape;101;p14">
            <a:extLst>
              <a:ext uri="{FF2B5EF4-FFF2-40B4-BE49-F238E27FC236}">
                <a16:creationId xmlns:a16="http://schemas.microsoft.com/office/drawing/2014/main" id="{FDB3D58A-6179-49E6-BF9B-8F6D569E426C}"/>
              </a:ext>
            </a:extLst>
          </p:cNvPr>
          <p:cNvSpPr txBox="1">
            <a:spLocks/>
          </p:cNvSpPr>
          <p:nvPr/>
        </p:nvSpPr>
        <p:spPr>
          <a:xfrm>
            <a:off x="4796275" y="6403975"/>
            <a:ext cx="2756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400">
                <a:solidFill>
                  <a:srgbClr val="FFFFFF"/>
                </a:solidFill>
              </a:rPr>
              <a:t>SAMOS XX 2020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95300" y="279400"/>
            <a:ext cx="112014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 - CoPTA Performance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9182100" y="6403975"/>
            <a:ext cx="1993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2400">
                <a:solidFill>
                  <a:srgbClr val="FFFFFF"/>
                </a:solidFill>
              </a:rPr>
              <a:t>5</a:t>
            </a:fld>
            <a:endParaRPr sz="2400">
              <a:solidFill>
                <a:srgbClr val="FFFFFF"/>
              </a:solidFill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475" y="2298375"/>
            <a:ext cx="9305042" cy="17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475" y="4402918"/>
            <a:ext cx="9305050" cy="15211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3835712" y="4051207"/>
            <a:ext cx="45207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CoPTA Prediction Accuracy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835712" y="5924027"/>
            <a:ext cx="45207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Overall Performance Improvement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495300" y="1193800"/>
            <a:ext cx="11201400" cy="110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Average prediction accuracy: 82%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Average end-to-end performance improvement: 16%</a:t>
            </a:r>
            <a:endParaRPr/>
          </a:p>
        </p:txBody>
      </p:sp>
      <p:sp>
        <p:nvSpPr>
          <p:cNvPr id="10" name="Google Shape;99;p14">
            <a:extLst>
              <a:ext uri="{FF2B5EF4-FFF2-40B4-BE49-F238E27FC236}">
                <a16:creationId xmlns:a16="http://schemas.microsoft.com/office/drawing/2014/main" id="{A399351E-B67C-4067-9D5D-1B5AE90759DE}"/>
              </a:ext>
            </a:extLst>
          </p:cNvPr>
          <p:cNvSpPr txBox="1">
            <a:spLocks/>
          </p:cNvSpPr>
          <p:nvPr/>
        </p:nvSpPr>
        <p:spPr>
          <a:xfrm>
            <a:off x="204850" y="6385375"/>
            <a:ext cx="2567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D26"/>
              </a:buClr>
              <a:buSzPts val="28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07/05/2020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Google Shape;101;p14">
            <a:extLst>
              <a:ext uri="{FF2B5EF4-FFF2-40B4-BE49-F238E27FC236}">
                <a16:creationId xmlns:a16="http://schemas.microsoft.com/office/drawing/2014/main" id="{BB48FFC4-F02B-42A7-B29A-27980D6A4E32}"/>
              </a:ext>
            </a:extLst>
          </p:cNvPr>
          <p:cNvSpPr txBox="1">
            <a:spLocks/>
          </p:cNvSpPr>
          <p:nvPr/>
        </p:nvSpPr>
        <p:spPr>
          <a:xfrm>
            <a:off x="4796275" y="6403975"/>
            <a:ext cx="2756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400">
                <a:solidFill>
                  <a:srgbClr val="FFFFFF"/>
                </a:solidFill>
              </a:rPr>
              <a:t>SAMOS XX 2020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heme/theme1.xml><?xml version="1.0" encoding="utf-8"?>
<a:theme xmlns:a="http://schemas.openxmlformats.org/drawingml/2006/main" name="Michigan Theme">
  <a:themeElements>
    <a:clrScheme name="Maize and Blue">
      <a:dk1>
        <a:srgbClr val="001B4C"/>
      </a:dk1>
      <a:lt1>
        <a:srgbClr val="FFFFFF"/>
      </a:lt1>
      <a:dk2>
        <a:srgbClr val="F74800"/>
      </a:dk2>
      <a:lt2>
        <a:srgbClr val="FFFFFF"/>
      </a:lt2>
      <a:accent1>
        <a:srgbClr val="001B4C"/>
      </a:accent1>
      <a:accent2>
        <a:srgbClr val="FFCB05"/>
      </a:accent2>
      <a:accent3>
        <a:srgbClr val="3E100F"/>
      </a:accent3>
      <a:accent4>
        <a:srgbClr val="D1D2D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宽屏</PresentationFormat>
  <Paragraphs>42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Michigan Theme</vt:lpstr>
      <vt:lpstr>CoPTA: Contiguous Pattern Speculating TLB Architecture</vt:lpstr>
      <vt:lpstr>Motivation</vt:lpstr>
      <vt:lpstr>Detailed Architecture</vt:lpstr>
      <vt:lpstr>Result - Memory Contiguity</vt:lpstr>
      <vt:lpstr>Result - CoPTA Performance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CoPTA: Contiguous Pattern Speculating TLB Architecture</dc:title>
  <cp:lastModifiedBy>yichen yang</cp:lastModifiedBy>
  <cp:revision>14</cp:revision>
  <dcterms:modified xsi:type="dcterms:W3CDTF">2020-06-27T19:38:28Z</dcterms:modified>
</cp:coreProperties>
</file>