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01" r:id="rId2"/>
  </p:sldMasterIdLst>
  <p:notesMasterIdLst>
    <p:notesMasterId r:id="rId21"/>
  </p:notesMasterIdLst>
  <p:handoutMasterIdLst>
    <p:handoutMasterId r:id="rId22"/>
  </p:handoutMasterIdLst>
  <p:sldIdLst>
    <p:sldId id="646" r:id="rId3"/>
    <p:sldId id="669" r:id="rId4"/>
    <p:sldId id="663" r:id="rId5"/>
    <p:sldId id="664" r:id="rId6"/>
    <p:sldId id="665" r:id="rId7"/>
    <p:sldId id="673" r:id="rId8"/>
    <p:sldId id="674" r:id="rId9"/>
    <p:sldId id="675" r:id="rId10"/>
    <p:sldId id="666" r:id="rId11"/>
    <p:sldId id="676" r:id="rId12"/>
    <p:sldId id="677" r:id="rId13"/>
    <p:sldId id="678" r:id="rId14"/>
    <p:sldId id="679" r:id="rId15"/>
    <p:sldId id="680" r:id="rId16"/>
    <p:sldId id="667" r:id="rId17"/>
    <p:sldId id="668" r:id="rId18"/>
    <p:sldId id="671" r:id="rId19"/>
    <p:sldId id="6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69696"/>
    <a:srgbClr val="777777"/>
    <a:srgbClr val="000000"/>
    <a:srgbClr val="FF3399"/>
    <a:srgbClr val="FF00FF"/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6" autoAdjust="0"/>
    <p:restoredTop sz="81973" autoAdjust="0"/>
  </p:normalViewPr>
  <p:slideViewPr>
    <p:cSldViewPr>
      <p:cViewPr>
        <p:scale>
          <a:sx n="152" d="100"/>
          <a:sy n="152" d="100"/>
        </p:scale>
        <p:origin x="-144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ECB3-F7B3-496D-BF37-7B522FDFDD49}" type="datetimeFigureOut">
              <a:rPr lang="en-US" smtClean="0"/>
              <a:pPr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D577-E128-499F-9930-6416B4F47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3F7E9A-B648-49FD-BA96-8BA5CE39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very thrilled to receive this award.  Not much for awards but this is different because</a:t>
            </a:r>
            <a:r>
              <a:rPr lang="en-US" baseline="0" dirty="0" smtClean="0"/>
              <a:t> it represents the community that I worked in for nearly 30 years.</a:t>
            </a:r>
          </a:p>
          <a:p>
            <a:r>
              <a:rPr lang="en-US" baseline="0" dirty="0" smtClean="0"/>
              <a:t>It would not have been possible without Jan my wife and scuba diving partner who has put up with me since grad school at Illinois—it’s been an interesting journey.  Thanks</a:t>
            </a:r>
          </a:p>
          <a:p>
            <a:r>
              <a:rPr lang="en-US" baseline="0" dirty="0" smtClean="0"/>
              <a:t> these </a:t>
            </a:r>
          </a:p>
          <a:p>
            <a:r>
              <a:rPr lang="en-US" baseline="0" dirty="0" smtClean="0"/>
              <a:t>Also my work is really a reflection of collaborations with about 50 past PhD and the current 8 or so. In many cases it has led to lifelong friendships. It’s been and continues to be a very rewarding experience.   I’d like to thank them too. </a:t>
            </a:r>
          </a:p>
          <a:p>
            <a:r>
              <a:rPr lang="en-US" baseline="0" dirty="0" smtClean="0"/>
              <a:t>Finally,  I’ve been fortunate work with some very talented people in the past and present: Dick V Ron L Dan A Rich B </a:t>
            </a:r>
            <a:r>
              <a:rPr lang="en-US" baseline="0" dirty="0" err="1" smtClean="0"/>
              <a:t>Karem</a:t>
            </a:r>
            <a:r>
              <a:rPr lang="en-US" baseline="0" dirty="0" smtClean="0"/>
              <a:t> S  and more recently Kris F  David B  Ron D Scott M and Tom </a:t>
            </a:r>
            <a:r>
              <a:rPr lang="en-US" baseline="0" dirty="0" smtClean="0"/>
              <a:t>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"I think there's a world market for about five computers."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Attr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[1943] -probably apocryphal)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 read in a newspaper that in 1981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Bill Gates said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“640K of memory should be enough for anybody.” What did you mean when you said this?  Denied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Frank-R-Paul-atomic-flying-car  1955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dirty="0" smtClean="0"/>
              <a:t>General Electric, Westinghouse </a:t>
            </a:r>
          </a:p>
          <a:p>
            <a:endParaRPr lang="en-US" dirty="0" smtClean="0"/>
          </a:p>
          <a:p>
            <a:r>
              <a:rPr lang="en-US" dirty="0" smtClean="0"/>
              <a:t>Big was the goal – actually</a:t>
            </a:r>
            <a:r>
              <a:rPr lang="en-US" baseline="0" dirty="0" smtClean="0"/>
              <a:t> our civilization is characterized by being able to build v small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</a:t>
            </a:r>
            <a:r>
              <a:rPr lang="en-US" dirty="0" err="1" smtClean="0"/>
              <a:t>Dennard</a:t>
            </a:r>
            <a:r>
              <a:rPr lang="en-US" dirty="0" smtClean="0"/>
              <a:t> scaling transistor dimensions are scaled by 30% (0.7x) every technology generation, thus reducing their area by 50%. This reduces the delay by 30% (0.7x) and therefore increases operating frequency by about 40% (1.4x). Finally, to keep electric field constant, voltage is reduced by 30%, reducing energy by 65% and power (at 1.4x frequency) by 50%.[note 3] Therefore, in every technology generation transistor density doubles, circuit becomes 40% faster, while power consumption (with twice the number of transistors) stays the same.</a:t>
            </a:r>
          </a:p>
          <a:p>
            <a:endParaRPr lang="en-US" dirty="0" smtClean="0"/>
          </a:p>
          <a:p>
            <a:r>
              <a:rPr lang="en-US" dirty="0" smtClean="0"/>
              <a:t>Fab for logic</a:t>
            </a:r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International Technology Roadmap for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Semiconductors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 math and </a:t>
            </a:r>
            <a:r>
              <a:rPr lang="en-US" baseline="0" dirty="0" err="1" smtClean="0"/>
              <a:t>phy</a:t>
            </a:r>
            <a:r>
              <a:rPr lang="en-US" baseline="0" dirty="0" smtClean="0"/>
              <a:t> major </a:t>
            </a:r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dirty="0" smtClean="0"/>
              <a:t>knew </a:t>
            </a:r>
            <a:r>
              <a:rPr lang="en-US" dirty="0" smtClean="0"/>
              <a:t>the</a:t>
            </a:r>
            <a:r>
              <a:rPr lang="en-US" baseline="0" dirty="0" smtClean="0"/>
              <a:t>  difference </a:t>
            </a:r>
            <a:r>
              <a:rPr lang="en-US" baseline="0" dirty="0" smtClean="0"/>
              <a:t>between </a:t>
            </a:r>
            <a:r>
              <a:rPr lang="en-US" baseline="0" dirty="0" smtClean="0"/>
              <a:t>energy and power – and QM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Cybernetics is</a:t>
            </a:r>
            <a:r>
              <a:rPr lang="en-US" baseline="0" dirty="0" smtClean="0"/>
              <a:t> heavy on control theory</a:t>
            </a:r>
          </a:p>
          <a:p>
            <a:r>
              <a:rPr lang="en-US" baseline="0" dirty="0" smtClean="0"/>
              <a:t>MCP was forerunner of perceptions neural nets and other anthropomorphic ideas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Dave always plotted 1/x when</a:t>
            </a:r>
            <a:r>
              <a:rPr lang="en-US" baseline="0" dirty="0" smtClean="0"/>
              <a:t> I thought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Where’s the Bio computer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ORDVAC or Ordnance Discrete Variable Automatic Computer, an early computer built by the University of Illinois 1951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Anthroposophical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Society and a School of Spiritual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Science == Ted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Popplebaum’s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Dad in Switzerland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Illiac</a:t>
            </a:r>
            <a:r>
              <a:rPr lang="en-US" dirty="0" smtClean="0"/>
              <a:t> 2 and 3 </a:t>
            </a:r>
            <a:r>
              <a:rPr lang="en-US" dirty="0" err="1" smtClean="0"/>
              <a:t>async</a:t>
            </a:r>
            <a:r>
              <a:rPr lang="en-US" dirty="0" smtClean="0"/>
              <a:t>  </a:t>
            </a:r>
            <a:r>
              <a:rPr lang="en-US" baseline="0" dirty="0" smtClean="0"/>
              <a:t> Was </a:t>
            </a:r>
            <a:r>
              <a:rPr lang="en-US" dirty="0" err="1" smtClean="0"/>
              <a:t>Ordvac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IIliac</a:t>
            </a:r>
            <a:r>
              <a:rPr lang="en-US" dirty="0" smtClean="0"/>
              <a:t> 4 30 million  = 180 million today  </a:t>
            </a:r>
            <a:r>
              <a:rPr lang="en-US" dirty="0" smtClean="0"/>
              <a:t>Solomon was an</a:t>
            </a:r>
            <a:r>
              <a:rPr lang="en-US" baseline="0" dirty="0" smtClean="0"/>
              <a:t> earlier idea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years before Verilog etc.</a:t>
            </a:r>
          </a:p>
          <a:p>
            <a:r>
              <a:rPr lang="en-US" dirty="0" err="1" smtClean="0"/>
              <a:t>Gerrry</a:t>
            </a:r>
            <a:r>
              <a:rPr lang="en-US" dirty="0" smtClean="0"/>
              <a:t> Post </a:t>
            </a:r>
            <a:r>
              <a:rPr lang="en-US" dirty="0" err="1" smtClean="0"/>
              <a:t>Algerbras</a:t>
            </a:r>
            <a:r>
              <a:rPr lang="en-US" dirty="0" smtClean="0"/>
              <a:t> </a:t>
            </a:r>
            <a:r>
              <a:rPr lang="en-US" dirty="0" err="1" smtClean="0"/>
              <a:t>asynch</a:t>
            </a:r>
            <a:r>
              <a:rPr lang="en-US" dirty="0" smtClean="0"/>
              <a:t> self checking</a:t>
            </a:r>
            <a:r>
              <a:rPr lang="en-US" baseline="0" dirty="0" smtClean="0"/>
              <a:t> checkers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6600 was in </a:t>
            </a:r>
            <a:r>
              <a:rPr lang="en-US" dirty="0" smtClean="0"/>
              <a:t>1965</a:t>
            </a:r>
          </a:p>
          <a:p>
            <a:endParaRPr lang="en-US" dirty="0" smtClean="0"/>
          </a:p>
          <a:p>
            <a:r>
              <a:rPr lang="en-US" dirty="0" smtClean="0"/>
              <a:t>Keller was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asynch</a:t>
            </a:r>
            <a:r>
              <a:rPr lang="en-US" baseline="0" dirty="0" smtClean="0"/>
              <a:t> person too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Keller at Harvey </a:t>
            </a:r>
            <a:r>
              <a:rPr lang="en-US" dirty="0" err="1" smtClean="0"/>
              <a:t>Mudd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s</a:t>
            </a:r>
            <a:r>
              <a:rPr lang="en-US" dirty="0" smtClean="0"/>
              <a:t>olved </a:t>
            </a:r>
            <a:r>
              <a:rPr lang="en-US" dirty="0" smtClean="0"/>
              <a:t>one of his </a:t>
            </a:r>
            <a:r>
              <a:rPr lang="en-US" dirty="0" smtClean="0"/>
              <a:t>problems </a:t>
            </a:r>
            <a:r>
              <a:rPr lang="en-US" dirty="0" smtClean="0"/>
              <a:t>of </a:t>
            </a:r>
            <a:r>
              <a:rPr lang="en-US" dirty="0" smtClean="0"/>
              <a:t>sending results to consumers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and ALUs) in </a:t>
            </a:r>
            <a:r>
              <a:rPr lang="en-US" baseline="0" dirty="0" err="1" smtClean="0"/>
              <a:t>Tomasulos</a:t>
            </a:r>
            <a:endParaRPr lang="en-US" baseline="0" dirty="0" smtClean="0"/>
          </a:p>
          <a:p>
            <a:r>
              <a:rPr lang="en-US" baseline="0" dirty="0" smtClean="0"/>
              <a:t>I had a w</a:t>
            </a:r>
            <a:r>
              <a:rPr lang="en-US" dirty="0" smtClean="0"/>
              <a:t>ide </a:t>
            </a:r>
            <a:r>
              <a:rPr lang="en-US" dirty="0" smtClean="0"/>
              <a:t>range of interests</a:t>
            </a:r>
            <a:r>
              <a:rPr lang="en-US" baseline="0" dirty="0" smtClean="0"/>
              <a:t> – I’ll focus on computer </a:t>
            </a:r>
            <a:r>
              <a:rPr lang="en-US" baseline="0" dirty="0" smtClean="0"/>
              <a:t>arch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Unimate</a:t>
            </a:r>
            <a:r>
              <a:rPr lang="en-US" dirty="0" smtClean="0"/>
              <a:t> robot</a:t>
            </a:r>
          </a:p>
          <a:p>
            <a:r>
              <a:rPr lang="en-US" dirty="0" smtClean="0"/>
              <a:t>Invented</a:t>
            </a:r>
            <a:r>
              <a:rPr lang="en-US" baseline="0" dirty="0" smtClean="0"/>
              <a:t>  c</a:t>
            </a:r>
            <a:r>
              <a:rPr lang="en-US" dirty="0" smtClean="0"/>
              <a:t>omputer vision </a:t>
            </a:r>
            <a:r>
              <a:rPr lang="en-US" dirty="0" err="1" smtClean="0"/>
              <a:t>algs</a:t>
            </a:r>
            <a:r>
              <a:rPr lang="en-US" dirty="0" smtClean="0"/>
              <a:t> to make it see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paper</a:t>
            </a:r>
            <a:r>
              <a:rPr lang="en-US" baseline="0" dirty="0" smtClean="0"/>
              <a:t> identified the problems.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</a:t>
            </a:r>
            <a:r>
              <a:rPr lang="en-US" dirty="0" smtClean="0"/>
              <a:t>Object-based computer architectures", T. Mudge, G. Buzzard, D. </a:t>
            </a:r>
            <a:r>
              <a:rPr lang="en-US" dirty="0" err="1" smtClean="0"/>
              <a:t>Verhaeghe</a:t>
            </a:r>
            <a:r>
              <a:rPr lang="en-US" dirty="0" smtClean="0"/>
              <a:t>, J. Hill, D. Winsor. The 1983 Conference on Information Sciences and Systems, The Johns Hopkins University. March, 1983. pp. 733-741.  </a:t>
            </a:r>
            <a:r>
              <a:rPr lang="en-US" dirty="0" smtClean="0"/>
              <a:t>6 </a:t>
            </a:r>
            <a:r>
              <a:rPr lang="en-US" dirty="0" smtClean="0"/>
              <a:t>levels of </a:t>
            </a:r>
            <a:r>
              <a:rPr lang="en-US" dirty="0" smtClean="0"/>
              <a:t>indirection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access</a:t>
            </a:r>
            <a:r>
              <a:rPr lang="en-US" baseline="0" dirty="0" smtClean="0"/>
              <a:t> a</a:t>
            </a:r>
            <a:r>
              <a:rPr lang="en-US" dirty="0" smtClean="0"/>
              <a:t> 32b </a:t>
            </a:r>
            <a:r>
              <a:rPr lang="en-US" dirty="0" smtClean="0"/>
              <a:t>integer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Capabilities  </a:t>
            </a:r>
            <a:r>
              <a:rPr lang="en-US" dirty="0" smtClean="0"/>
              <a:t>may still be</a:t>
            </a:r>
            <a:r>
              <a:rPr lang="en-US" baseline="0" dirty="0" smtClean="0"/>
              <a:t> a good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MPWs</a:t>
            </a:r>
            <a:endParaRPr lang="en-US" dirty="0" smtClean="0"/>
          </a:p>
          <a:p>
            <a:r>
              <a:rPr lang="en-US" dirty="0" smtClean="0"/>
              <a:t>Got me back to building chips or at least working</a:t>
            </a:r>
            <a:r>
              <a:rPr lang="en-US" baseline="0" dirty="0" smtClean="0"/>
              <a:t> with people who I could convince to build chips for me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2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electronic properties of gallium arsenide are superior to those of silicon. It has a higher saturated electron velocity and higher electron mobility, allowing gallium arsenide transistors to function at frequencies in excess of 250 GH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Alpha</a:t>
            </a:r>
            <a:r>
              <a:rPr lang="en-US" baseline="0" dirty="0" smtClean="0"/>
              <a:t> Digital's 1.0-micrometre (µm) CMOS-3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had</a:t>
            </a:r>
            <a:r>
              <a:rPr lang="en-US" baseline="0" dirty="0" smtClean="0"/>
              <a:t> become very aware of power issues</a:t>
            </a:r>
          </a:p>
          <a:p>
            <a:r>
              <a:rPr lang="en-US" baseline="0" dirty="0" smtClean="0"/>
              <a:t>Jim </a:t>
            </a:r>
            <a:r>
              <a:rPr lang="en-US" baseline="0" dirty="0" smtClean="0"/>
              <a:t>Smith </a:t>
            </a:r>
            <a:r>
              <a:rPr lang="en-US" baseline="0" dirty="0" smtClean="0"/>
              <a:t>said go to ARM</a:t>
            </a:r>
          </a:p>
          <a:p>
            <a:r>
              <a:rPr lang="en-US" baseline="0" dirty="0" smtClean="0"/>
              <a:t> new model and Intel missed the boat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Creative destruction (German: </a:t>
            </a:r>
            <a:r>
              <a:rPr lang="en-US" dirty="0" err="1" smtClean="0"/>
              <a:t>schöpferische</a:t>
            </a:r>
            <a:r>
              <a:rPr lang="en-US" dirty="0" smtClean="0"/>
              <a:t> </a:t>
            </a:r>
            <a:r>
              <a:rPr lang="en-US" dirty="0" err="1" smtClean="0"/>
              <a:t>Zerstörung</a:t>
            </a:r>
            <a:r>
              <a:rPr lang="en-US" dirty="0" smtClean="0"/>
              <a:t>), sometimes known as Schumpeter's gale, is a term in economics which has since the 1950s become most readily identified with the Austrian American economist Joseph Schumpeter's[1] theory of economic innovation and business cycle.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Creative destruction describes the "process of industrial mutation that incessantly </a:t>
            </a:r>
            <a:r>
              <a:rPr lang="en-US" dirty="0" err="1" smtClean="0"/>
              <a:t>revolut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40% improvement to sell and idea to product groups</a:t>
            </a:r>
          </a:p>
          <a:p>
            <a:endParaRPr lang="en-US" dirty="0" smtClean="0"/>
          </a:p>
          <a:p>
            <a:r>
              <a:rPr lang="en-US" dirty="0" smtClean="0"/>
              <a:t>Men have more teeth</a:t>
            </a:r>
            <a:r>
              <a:rPr lang="en-US" baseline="0" dirty="0" smtClean="0"/>
              <a:t> than </a:t>
            </a:r>
            <a:r>
              <a:rPr lang="en-US" baseline="0" dirty="0" err="1" smtClean="0"/>
              <a:t>woment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F7E9A-B648-49FD-BA96-8BA5CE39CD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49487" cy="638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99238" cy="638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0"/>
            <a:ext cx="893445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7950" y="765175"/>
            <a:ext cx="8910638" cy="56165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0"/>
            <a:ext cx="893445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" y="765175"/>
            <a:ext cx="437832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765175"/>
            <a:ext cx="437991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B2110-D733-8E4B-AB46-1726FC386346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2D203C-20D8-2A4B-A765-24AD0C23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67B74026-0630-4224-B33D-50AB5DDB3A5C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F620FFDB-8F5A-48A8-BEAC-586175A08380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675688" y="26035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402135D9-19B8-45CE-ADCD-2B1903C57B1A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pic>
        <p:nvPicPr>
          <p:cNvPr id="8" name="Picture 8" descr="CSeal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8101013" y="333375"/>
            <a:ext cx="82708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765175"/>
            <a:ext cx="43783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765175"/>
            <a:ext cx="437991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0"/>
            <a:ext cx="89344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765175"/>
            <a:ext cx="8910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</a:t>
            </a:r>
          </a:p>
          <a:p>
            <a:pPr lvl="2"/>
            <a:r>
              <a:rPr lang="en-GB" smtClean="0"/>
              <a:t>Third</a:t>
            </a:r>
          </a:p>
          <a:p>
            <a:pPr lvl="3"/>
            <a:r>
              <a:rPr lang="en-GB" smtClean="0"/>
              <a:t>Fourth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B5396622-5BBE-4AC2-824D-17AF6B7E3123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D4A3CFEE-DFE3-45CA-B548-438A59FC77AB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675688" y="26035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123AD62C-E18F-4FEF-A7FE-AD2BD7AAA010}" type="slidenum">
              <a:rPr lang="en-GB" sz="900">
                <a:solidFill>
                  <a:srgbClr val="FFFFFF"/>
                </a:solidFill>
              </a:rPr>
              <a:pPr algn="ct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58000" y="6559550"/>
            <a:ext cx="2133600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0167" tIns="40084" rIns="80167" bIns="40084">
            <a:spAutoFit/>
          </a:bodyPr>
          <a:lstStyle/>
          <a:p>
            <a:pPr algn="r"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fld id="{0E7D79EC-8055-4070-A2DE-E0FAA6E2F2BC}" type="slidenum">
              <a:rPr lang="en-US" sz="1600"/>
              <a:pPr algn="r" defTabSz="801688" eaLnBrk="0" fontAlgn="ctr" hangingPunct="0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  <a:buFont typeface="Wingdings" pitchFamily="2" charset="2"/>
                <a:buNone/>
                <a:defRPr/>
              </a:pPr>
              <a:t>‹#›</a:t>
            </a:fld>
            <a:endParaRPr lang="en-US" sz="1600"/>
          </a:p>
        </p:txBody>
      </p:sp>
      <p:pic>
        <p:nvPicPr>
          <p:cNvPr id="11" name="Picture 10" descr="umich1.png"/>
          <p:cNvPicPr>
            <a:picLocks noChangeAspect="1"/>
          </p:cNvPicPr>
          <p:nvPr/>
        </p:nvPicPr>
        <p:blipFill>
          <a:blip r:embed="rId16" cstate="print">
            <a:lum bright="-27000" contrast="54000"/>
          </a:blip>
          <a:stretch>
            <a:fillRect/>
          </a:stretch>
        </p:blipFill>
        <p:spPr>
          <a:xfrm>
            <a:off x="76200" y="6553200"/>
            <a:ext cx="2209800" cy="28459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8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01625" indent="-3016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50875" indent="-249238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2pPr>
      <a:lvl3pPr marL="1001713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3pPr>
      <a:lvl4pPr marL="1403350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0"/>
            <a:ext cx="89344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765175"/>
            <a:ext cx="8910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</a:t>
            </a:r>
          </a:p>
          <a:p>
            <a:pPr lvl="2"/>
            <a:r>
              <a:rPr lang="en-GB" smtClean="0"/>
              <a:t>Third</a:t>
            </a:r>
          </a:p>
          <a:p>
            <a:pPr lvl="3"/>
            <a:r>
              <a:rPr lang="en-GB" smtClean="0"/>
              <a:t>Fourth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01625" indent="-3016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400">
          <a:solidFill>
            <a:schemeClr val="bg1"/>
          </a:solidFill>
          <a:latin typeface="Arial" charset="0"/>
          <a:ea typeface="+mn-ea"/>
          <a:cs typeface="+mn-cs"/>
        </a:defRPr>
      </a:lvl1pPr>
      <a:lvl2pPr marL="650875" indent="-249238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2pPr>
      <a:lvl3pPr marL="1001713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3pPr>
      <a:lvl4pPr marL="1403350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18034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Arial" charset="0"/>
        </a:defRPr>
      </a:lvl5pPr>
      <a:lvl6pPr marL="22606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4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6" Type="http://schemas.openxmlformats.org/officeDocument/2006/relationships/image" Target="../media/image11.jpg"/><Relationship Id="rId7" Type="http://schemas.openxmlformats.org/officeDocument/2006/relationships/image" Target="../media/image1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jpg"/><Relationship Id="rId5" Type="http://schemas.openxmlformats.org/officeDocument/2006/relationships/image" Target="../media/image16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961313" cy="3124200"/>
          </a:xfrm>
        </p:spPr>
        <p:txBody>
          <a:bodyPr/>
          <a:lstStyle/>
          <a:p>
            <a:pPr algn="ctr"/>
            <a:r>
              <a:rPr lang="en-US" sz="3600" b="1" dirty="0" smtClean="0"/>
              <a:t>EM Talk</a:t>
            </a:r>
          </a:p>
          <a:p>
            <a:pPr algn="ctr"/>
            <a:r>
              <a:rPr lang="en-US" sz="3600" b="1" dirty="0" smtClean="0"/>
              <a:t>Trevor Mudge</a:t>
            </a:r>
          </a:p>
          <a:p>
            <a:pPr algn="ctr"/>
            <a:r>
              <a:rPr lang="en-US" sz="3600" b="1" dirty="0" smtClean="0"/>
              <a:t>June, 2014</a:t>
            </a:r>
          </a:p>
        </p:txBody>
      </p:sp>
    </p:spTree>
  </p:cSld>
  <p:clrMapOvr>
    <a:masterClrMapping/>
  </p:clrMapOvr>
  <p:transition xmlns:p14="http://schemas.microsoft.com/office/powerpoint/2010/main" advTm="1002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ave\Desktop\windows_files\Centip3De\three_d_picture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907737" cy="19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Noughties</a:t>
            </a:r>
            <a:r>
              <a:rPr lang="en-US" dirty="0" smtClean="0"/>
              <a:t>—</a:t>
            </a:r>
            <a:r>
              <a:rPr lang="en-US" dirty="0"/>
              <a:t>E</a:t>
            </a:r>
            <a:r>
              <a:rPr lang="en-US" dirty="0" smtClean="0"/>
              <a:t>nergy Aware and 3D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power memories—SRAM and recently DRAM (2001—present)</a:t>
            </a:r>
          </a:p>
          <a:p>
            <a:r>
              <a:rPr lang="en-US" dirty="0"/>
              <a:t>Continued to fab </a:t>
            </a:r>
            <a:r>
              <a:rPr lang="en-US" dirty="0" smtClean="0"/>
              <a:t>things—students </a:t>
            </a:r>
            <a:r>
              <a:rPr lang="en-US" dirty="0"/>
              <a:t>did </a:t>
            </a:r>
            <a:r>
              <a:rPr lang="en-US" dirty="0" smtClean="0"/>
              <a:t>the heavy lifting! </a:t>
            </a:r>
          </a:p>
          <a:p>
            <a:r>
              <a:rPr lang="en-US" dirty="0" smtClean="0"/>
              <a:t>Razor chips—with David Blaauw and Todd Austin (2003—present)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tarted as a low power story, but a variance tolerance story too</a:t>
            </a:r>
          </a:p>
          <a:p>
            <a:r>
              <a:rPr lang="en-US" dirty="0" smtClean="0"/>
              <a:t>Programmable base-band processor—“mobile supercomputer” (2005—present)</a:t>
            </a:r>
          </a:p>
          <a:p>
            <a:r>
              <a:rPr lang="en-US" dirty="0" smtClean="0"/>
              <a:t>3D as an aid to reducing power—</a:t>
            </a:r>
            <a:r>
              <a:rPr lang="en-US" sz="2000" dirty="0" smtClean="0"/>
              <a:t>PICOSERVER </a:t>
            </a:r>
            <a:r>
              <a:rPr lang="en-US" sz="2200" dirty="0" smtClean="0"/>
              <a:t>with Steve Reinhardt (2003)</a:t>
            </a:r>
            <a:endParaRPr lang="en-US" dirty="0" smtClean="0"/>
          </a:p>
          <a:p>
            <a:r>
              <a:rPr lang="en-US" dirty="0" smtClean="0"/>
              <a:t>Low voltage operation—NTC </a:t>
            </a:r>
            <a:r>
              <a:rPr lang="en-US" dirty="0"/>
              <a:t>with Ron Dreslinski </a:t>
            </a:r>
            <a:br>
              <a:rPr lang="en-US" dirty="0"/>
            </a:br>
            <a:r>
              <a:rPr lang="en-US" dirty="0"/>
              <a:t>and David </a:t>
            </a:r>
            <a:r>
              <a:rPr lang="en-US" dirty="0" smtClean="0"/>
              <a:t>Blaauw and Dennis Sylvester</a:t>
            </a:r>
          </a:p>
          <a:p>
            <a:r>
              <a:rPr lang="en-US" dirty="0" smtClean="0"/>
              <a:t>3D +  NTC = Centip3De with Ron Dreslinski </a:t>
            </a:r>
            <a:br>
              <a:rPr lang="en-US" dirty="0" smtClean="0"/>
            </a:br>
            <a:r>
              <a:rPr lang="en-US" dirty="0" smtClean="0"/>
              <a:t>and David Blaauw (2011-3)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 believe that only by fabrication and experiment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can you fully understand the issues</a:t>
            </a:r>
          </a:p>
          <a:p>
            <a:r>
              <a:rPr lang="en-US" dirty="0"/>
              <a:t>Aristotle's theory that a heavier object falls faster than a lighter </a:t>
            </a:r>
            <a:r>
              <a:rPr lang="en-US" dirty="0" smtClean="0"/>
              <a:t>one could have been disproved by experiment</a:t>
            </a:r>
          </a:p>
          <a:p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404957"/>
      </p:ext>
    </p:extLst>
  </p:cSld>
  <p:clrMapOvr>
    <a:masterClrMapping/>
  </p:clrMapOvr>
  <p:transition xmlns:p14="http://schemas.microsoft.com/office/powerpoint/2010/main" advTm="1293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Centip3De System Overview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0" y="780126"/>
            <a:ext cx="5876982" cy="46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771899" y="2349501"/>
            <a:ext cx="5340573" cy="2451093"/>
            <a:chOff x="3771899" y="2662446"/>
            <a:chExt cx="5340573" cy="213815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771899" y="3046558"/>
              <a:ext cx="5340573" cy="1754042"/>
            </a:xfrm>
            <a:prstGeom prst="rect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167" tIns="40084" rIns="80167" bIns="4008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01688" rtl="0" eaLnBrk="0" fontAlgn="ctr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125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97354" y="2662446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Measured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Content Placeholder 4"/>
          <p:cNvSpPr txBox="1">
            <a:spLocks/>
          </p:cNvSpPr>
          <p:nvPr/>
        </p:nvSpPr>
        <p:spPr>
          <a:xfrm>
            <a:off x="107948" y="765175"/>
            <a:ext cx="7766052" cy="5616575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650875" indent="-249238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001713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403350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803400" indent="-200025" algn="l" defTabSz="801688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7-Layer NTC</a:t>
            </a:r>
            <a:br>
              <a:rPr lang="en-US" dirty="0" smtClean="0"/>
            </a:br>
            <a:r>
              <a:rPr lang="en-US" dirty="0" smtClean="0"/>
              <a:t>system</a:t>
            </a:r>
          </a:p>
          <a:p>
            <a:endParaRPr lang="en-US" dirty="0" smtClean="0"/>
          </a:p>
          <a:p>
            <a:r>
              <a:rPr lang="en-US" dirty="0" smtClean="0"/>
              <a:t>2-Layer system</a:t>
            </a:r>
            <a:br>
              <a:rPr lang="en-US" dirty="0" smtClean="0"/>
            </a:br>
            <a:r>
              <a:rPr lang="en-US" dirty="0" smtClean="0"/>
              <a:t>completed</a:t>
            </a:r>
            <a:br>
              <a:rPr lang="en-US" dirty="0" smtClean="0"/>
            </a:br>
            <a:r>
              <a:rPr lang="en-US" dirty="0" smtClean="0"/>
              <a:t>fabrication</a:t>
            </a:r>
            <a:br>
              <a:rPr lang="en-US" dirty="0" smtClean="0"/>
            </a:br>
            <a:r>
              <a:rPr lang="en-US" dirty="0" smtClean="0"/>
              <a:t>with measured</a:t>
            </a:r>
            <a:br>
              <a:rPr lang="en-US" dirty="0" smtClean="0"/>
            </a:br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Full 7-layer</a:t>
            </a:r>
            <a:r>
              <a:rPr lang="en-US" dirty="0"/>
              <a:t>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expected</a:t>
            </a:r>
            <a:br>
              <a:rPr lang="en-US" dirty="0" smtClean="0"/>
            </a:br>
            <a:r>
              <a:rPr lang="en-US" dirty="0" smtClean="0"/>
              <a:t>End of 2012</a:t>
            </a:r>
          </a:p>
          <a:p>
            <a:pPr marL="401637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1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Centip3De System Overview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07948" y="765175"/>
            <a:ext cx="7766052" cy="5616575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650875" indent="-249238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001713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403350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803400" indent="-200025" algn="l" defTabSz="801688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Cluster architecture</a:t>
            </a:r>
          </a:p>
          <a:p>
            <a:pPr lvl="1"/>
            <a:r>
              <a:rPr lang="en-US" dirty="0" smtClean="0"/>
              <a:t>4 Cores/cluster</a:t>
            </a:r>
          </a:p>
          <a:p>
            <a:pPr lvl="1"/>
            <a:r>
              <a:rPr lang="en-US" dirty="0" smtClean="0"/>
              <a:t>1kB I$, 8kB D$</a:t>
            </a:r>
          </a:p>
          <a:p>
            <a:pPr lvl="1"/>
            <a:r>
              <a:rPr lang="en-US" dirty="0" smtClean="0"/>
              <a:t>Local clock controller</a:t>
            </a:r>
            <a:br>
              <a:rPr lang="en-US" dirty="0" smtClean="0"/>
            </a:br>
            <a:r>
              <a:rPr lang="en-US" dirty="0" smtClean="0"/>
              <a:t>operates cores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90˚ </a:t>
            </a:r>
            <a:r>
              <a:rPr lang="en-US" dirty="0" smtClean="0"/>
              <a:t>Out-of-phase</a:t>
            </a:r>
          </a:p>
          <a:p>
            <a:pPr lvl="1"/>
            <a:r>
              <a:rPr lang="en-US" dirty="0" smtClean="0"/>
              <a:t>1591 F2F connections</a:t>
            </a:r>
            <a:br>
              <a:rPr lang="en-US" dirty="0" smtClean="0"/>
            </a:br>
            <a:r>
              <a:rPr lang="en-US" dirty="0" smtClean="0"/>
              <a:t>per cluster</a:t>
            </a:r>
          </a:p>
          <a:p>
            <a:endParaRPr lang="en-US" dirty="0" smtClean="0"/>
          </a:p>
          <a:p>
            <a:r>
              <a:rPr lang="en-US" dirty="0" smtClean="0"/>
              <a:t>Organized into layer</a:t>
            </a:r>
            <a:br>
              <a:rPr lang="en-US" dirty="0" smtClean="0"/>
            </a:br>
            <a:r>
              <a:rPr lang="en-US" dirty="0" smtClean="0"/>
              <a:t>pairs (</a:t>
            </a:r>
            <a:r>
              <a:rPr lang="en-US" dirty="0" err="1" smtClean="0"/>
              <a:t>cache</a:t>
            </a:r>
            <a:r>
              <a:rPr lang="en-US" dirty="0" err="1" smtClean="0">
                <a:sym typeface="Wingdings" pitchFamily="2" charset="2"/>
              </a:rPr>
              <a:t></a:t>
            </a:r>
            <a:r>
              <a:rPr lang="en-US" dirty="0" err="1" smtClean="0"/>
              <a:t>core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Minimizes routing</a:t>
            </a:r>
          </a:p>
          <a:p>
            <a:pPr lvl="1"/>
            <a:r>
              <a:rPr lang="en-US" dirty="0" smtClean="0"/>
              <a:t>Up to two pairs</a:t>
            </a:r>
          </a:p>
          <a:p>
            <a:pPr lvl="1"/>
            <a:r>
              <a:rPr lang="en-US" dirty="0" smtClean="0"/>
              <a:t>16 clusters per pair</a:t>
            </a:r>
          </a:p>
          <a:p>
            <a:pPr lvl="1"/>
            <a:r>
              <a:rPr lang="en-US" dirty="0" smtClean="0"/>
              <a:t>Cores have only vertical interconnections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0" y="780126"/>
            <a:ext cx="5876982" cy="46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00" y="780126"/>
            <a:ext cx="1245854" cy="2374971"/>
            <a:chOff x="3810000" y="780126"/>
            <a:chExt cx="1245854" cy="2374971"/>
          </a:xfrm>
        </p:grpSpPr>
        <p:sp>
          <p:nvSpPr>
            <p:cNvPr id="3" name="Rectangle 2"/>
            <p:cNvSpPr/>
            <p:nvPr/>
          </p:nvSpPr>
          <p:spPr bwMode="auto">
            <a:xfrm>
              <a:off x="3810000" y="780126"/>
              <a:ext cx="771525" cy="1543974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167" tIns="40084" rIns="80167" bIns="4008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01688" rtl="0" eaLnBrk="0" fontAlgn="ctr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125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0" y="2324100"/>
              <a:ext cx="12458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Cluster</a:t>
              </a:r>
              <a:br>
                <a:rPr lang="en-US" sz="2400" b="1" dirty="0" smtClean="0">
                  <a:solidFill>
                    <a:srgbClr val="C00000"/>
                  </a:solidFill>
                </a:rPr>
              </a:br>
              <a:r>
                <a:rPr lang="en-US" sz="2400" b="1" dirty="0" smtClean="0">
                  <a:solidFill>
                    <a:srgbClr val="C00000"/>
                  </a:solidFill>
                </a:rPr>
                <a:t>x32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5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Centip3De System Overview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07948" y="765175"/>
            <a:ext cx="7766052" cy="5616575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650875" indent="-249238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001713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403350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803400" indent="-200025" algn="l" defTabSz="801688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Bus interconnect </a:t>
            </a:r>
            <a:br>
              <a:rPr lang="en-US" dirty="0" smtClean="0"/>
            </a:br>
            <a:r>
              <a:rPr lang="en-US" dirty="0" smtClean="0"/>
              <a:t>architecture</a:t>
            </a:r>
            <a:endParaRPr lang="en-US" dirty="0"/>
          </a:p>
          <a:p>
            <a:pPr lvl="1"/>
            <a:r>
              <a:rPr lang="en-US" dirty="0"/>
              <a:t>Up to 500 </a:t>
            </a:r>
            <a:r>
              <a:rPr lang="en-US" dirty="0" smtClean="0"/>
              <a:t>MHz</a:t>
            </a:r>
          </a:p>
          <a:p>
            <a:pPr lvl="1"/>
            <a:r>
              <a:rPr lang="en-US" dirty="0" smtClean="0"/>
              <a:t>9-11 cycle latency</a:t>
            </a:r>
          </a:p>
          <a:p>
            <a:pPr lvl="1"/>
            <a:r>
              <a:rPr lang="en-US" dirty="0" smtClean="0"/>
              <a:t>1-3 core cycles</a:t>
            </a:r>
            <a:endParaRPr lang="en-US" dirty="0"/>
          </a:p>
          <a:p>
            <a:r>
              <a:rPr lang="en-US" dirty="0" smtClean="0"/>
              <a:t>8 lanes, each 128b</a:t>
            </a:r>
          </a:p>
          <a:p>
            <a:pPr lvl="1"/>
            <a:r>
              <a:rPr lang="en-US" dirty="0" smtClean="0"/>
              <a:t>One per DRAM</a:t>
            </a:r>
            <a:br>
              <a:rPr lang="en-US" dirty="0" smtClean="0"/>
            </a:b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Each cluster connects</a:t>
            </a:r>
            <a:br>
              <a:rPr lang="en-US" dirty="0" smtClean="0"/>
            </a:br>
            <a:r>
              <a:rPr lang="en-US" dirty="0" smtClean="0"/>
              <a:t>to all eight</a:t>
            </a:r>
          </a:p>
          <a:p>
            <a:pPr lvl="1"/>
            <a:r>
              <a:rPr lang="en-US" dirty="0" smtClean="0"/>
              <a:t>1024b total</a:t>
            </a:r>
          </a:p>
          <a:p>
            <a:r>
              <a:rPr lang="en-US" dirty="0" smtClean="0"/>
              <a:t>Vertically connected</a:t>
            </a:r>
            <a:br>
              <a:rPr lang="en-US" dirty="0" smtClean="0"/>
            </a:br>
            <a:r>
              <a:rPr lang="en-US" dirty="0" smtClean="0"/>
              <a:t>through all four layers</a:t>
            </a:r>
          </a:p>
          <a:p>
            <a:pPr lvl="1"/>
            <a:r>
              <a:rPr lang="en-US" dirty="0" smtClean="0"/>
              <a:t>Flipping interface enables 128-core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0" y="780126"/>
            <a:ext cx="5876982" cy="46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1150" y="1776593"/>
            <a:ext cx="3472087" cy="2494085"/>
            <a:chOff x="3661736" y="780125"/>
            <a:chExt cx="1457615" cy="176210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661736" y="780125"/>
              <a:ext cx="919789" cy="1762107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167" tIns="40084" rIns="80167" bIns="4008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01688" rtl="0" eaLnBrk="0" fontAlgn="ctr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125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1525" y="1252598"/>
              <a:ext cx="537826" cy="587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Bus</a:t>
              </a:r>
              <a:br>
                <a:rPr lang="en-US" sz="2400" b="1" dirty="0" smtClean="0">
                  <a:solidFill>
                    <a:srgbClr val="C00000"/>
                  </a:solidFill>
                </a:rPr>
              </a:br>
              <a:r>
                <a:rPr lang="en-US" sz="2400" b="1" dirty="0" smtClean="0">
                  <a:solidFill>
                    <a:srgbClr val="C00000"/>
                  </a:solidFill>
                </a:rPr>
                <a:t>System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4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Centip3De System Overview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07948" y="765175"/>
            <a:ext cx="7766052" cy="5616575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650875" indent="-249238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001713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403350" indent="-200025" algn="l" defTabSz="801688" rtl="0" eaLnBrk="0" fontAlgn="ctr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-108" charset="2"/>
              <a:buChar char="§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803400" indent="-200025" algn="l" defTabSz="801688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3D-Stacked DRAM</a:t>
            </a:r>
          </a:p>
          <a:p>
            <a:pPr lvl="1"/>
            <a:r>
              <a:rPr lang="en-US" dirty="0" err="1" smtClean="0"/>
              <a:t>Tezzaron</a:t>
            </a:r>
            <a:r>
              <a:rPr lang="en-US" dirty="0" smtClean="0"/>
              <a:t> Octopus</a:t>
            </a:r>
          </a:p>
          <a:p>
            <a:endParaRPr lang="en-US" dirty="0" smtClean="0"/>
          </a:p>
          <a:p>
            <a:r>
              <a:rPr lang="en-US" dirty="0" smtClean="0"/>
              <a:t>1 control layer</a:t>
            </a:r>
          </a:p>
          <a:p>
            <a:pPr lvl="1"/>
            <a:r>
              <a:rPr lang="en-US" dirty="0" smtClean="0"/>
              <a:t>130nm CMOS</a:t>
            </a:r>
          </a:p>
          <a:p>
            <a:endParaRPr lang="en-US" dirty="0" smtClean="0"/>
          </a:p>
          <a:p>
            <a:r>
              <a:rPr lang="en-US" dirty="0" smtClean="0"/>
              <a:t>1 Gb </a:t>
            </a:r>
            <a:r>
              <a:rPr lang="en-US" dirty="0" err="1" smtClean="0"/>
              <a:t>bitcell</a:t>
            </a:r>
            <a:r>
              <a:rPr lang="en-US" dirty="0" smtClean="0"/>
              <a:t> layers</a:t>
            </a:r>
          </a:p>
          <a:p>
            <a:pPr lvl="1"/>
            <a:r>
              <a:rPr lang="en-US" dirty="0" smtClean="0"/>
              <a:t>Up to two layers</a:t>
            </a:r>
          </a:p>
          <a:p>
            <a:pPr lvl="1"/>
            <a:r>
              <a:rPr lang="en-US" dirty="0" smtClean="0"/>
              <a:t>DRAM process</a:t>
            </a:r>
          </a:p>
          <a:p>
            <a:endParaRPr lang="en-US" dirty="0" smtClean="0"/>
          </a:p>
          <a:p>
            <a:r>
              <a:rPr lang="en-US" dirty="0" smtClean="0"/>
              <a:t>8x 128b DDR2</a:t>
            </a:r>
            <a:br>
              <a:rPr lang="en-US" dirty="0" smtClean="0"/>
            </a:br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Operated at bus frequency (up to 500 MHz)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0" y="780126"/>
            <a:ext cx="5876982" cy="46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895725" y="4296078"/>
            <a:ext cx="5219701" cy="1719952"/>
            <a:chOff x="3895725" y="4296078"/>
            <a:chExt cx="5219701" cy="1719952"/>
          </a:xfrm>
        </p:grpSpPr>
        <p:grpSp>
          <p:nvGrpSpPr>
            <p:cNvPr id="41" name="Group 40"/>
            <p:cNvGrpSpPr/>
            <p:nvPr/>
          </p:nvGrpSpPr>
          <p:grpSpPr>
            <a:xfrm>
              <a:off x="3895725" y="4296078"/>
              <a:ext cx="5219701" cy="1266522"/>
              <a:chOff x="3895725" y="4296078"/>
              <a:chExt cx="5219701" cy="1266522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3895725" y="4787900"/>
                <a:ext cx="0" cy="77470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9115425" y="4787900"/>
                <a:ext cx="0" cy="77470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3895725" y="4787900"/>
                <a:ext cx="1476375" cy="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H="1">
                <a:off x="7581900" y="4787900"/>
                <a:ext cx="1530572" cy="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5380233" y="4296078"/>
                <a:ext cx="2201667" cy="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 flipV="1">
                <a:off x="5380231" y="4296078"/>
                <a:ext cx="2" cy="491822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 flipV="1">
                <a:off x="7580506" y="4296078"/>
                <a:ext cx="2" cy="491822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3895725" y="5562600"/>
                <a:ext cx="5219701" cy="0"/>
              </a:xfrm>
              <a:prstGeom prst="line">
                <a:avLst/>
              </a:prstGeom>
              <a:noFill/>
              <a:ln w="57150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4" name="TextBox 43"/>
            <p:cNvSpPr txBox="1"/>
            <p:nvPr/>
          </p:nvSpPr>
          <p:spPr>
            <a:xfrm>
              <a:off x="5844657" y="5554365"/>
              <a:ext cx="2291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DRAM System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00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9036050" cy="56165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"</a:t>
            </a:r>
            <a:r>
              <a:rPr lang="en-US" dirty="0"/>
              <a:t>Prediction is very difficult, especially if it's about the future</a:t>
            </a:r>
            <a:r>
              <a:rPr lang="en-US" dirty="0" smtClean="0"/>
              <a:t>.” –Nils Bohr</a:t>
            </a:r>
          </a:p>
          <a:p>
            <a:r>
              <a:rPr lang="en-US" dirty="0" smtClean="0"/>
              <a:t>Corollary: And that’s why smart proposal writers have usually done most of the research they claim they will do in the proposal</a:t>
            </a:r>
          </a:p>
          <a:p>
            <a:r>
              <a:rPr lang="en-US" dirty="0" smtClean="0"/>
              <a:t>Who would have predicted the personal computer in the 1950’s</a:t>
            </a:r>
          </a:p>
          <a:p>
            <a:pPr lvl="1"/>
            <a:r>
              <a:rPr lang="en-US" dirty="0"/>
              <a:t>Computers in the future may weigh </a:t>
            </a:r>
            <a:r>
              <a:rPr lang="en-US" b="1" i="1" dirty="0"/>
              <a:t>no more </a:t>
            </a:r>
            <a:r>
              <a:rPr lang="en-US" dirty="0"/>
              <a:t>than 1.5 </a:t>
            </a:r>
            <a:r>
              <a:rPr lang="en-US" dirty="0" smtClean="0"/>
              <a:t>tons—TJ Watson (1874 – 1956)</a:t>
            </a:r>
          </a:p>
          <a:p>
            <a:r>
              <a:rPr lang="en-US" dirty="0" smtClean="0"/>
              <a:t>Or cell phones .. </a:t>
            </a:r>
          </a:p>
          <a:p>
            <a:r>
              <a:rPr lang="en-US" dirty="0" smtClean="0"/>
              <a:t>The 1950</a:t>
            </a:r>
            <a:r>
              <a:rPr lang="en-US" dirty="0"/>
              <a:t>’s was the golden age of </a:t>
            </a:r>
            <a:r>
              <a:rPr lang="en-US" dirty="0" smtClean="0"/>
              <a:t>futurism</a:t>
            </a:r>
            <a:br>
              <a:rPr lang="en-US" dirty="0" smtClean="0"/>
            </a:br>
            <a:r>
              <a:rPr lang="en-US" dirty="0"/>
              <a:t>b</a:t>
            </a:r>
            <a:r>
              <a:rPr lang="en-US" dirty="0" smtClean="0"/>
              <a:t>ut the leading tech companies saw</a:t>
            </a:r>
            <a:br>
              <a:rPr lang="en-US" dirty="0" smtClean="0"/>
            </a:br>
            <a:r>
              <a:rPr lang="en-US" dirty="0" smtClean="0"/>
              <a:t>the future as</a:t>
            </a:r>
            <a:r>
              <a:rPr lang="en-US" dirty="0"/>
              <a:t> </a:t>
            </a:r>
            <a:r>
              <a:rPr lang="en-US" dirty="0" smtClean="0"/>
              <a:t>innovating in the physical world</a:t>
            </a:r>
          </a:p>
          <a:p>
            <a:r>
              <a:rPr lang="en-US" dirty="0" smtClean="0"/>
              <a:t>We have since become an information society</a:t>
            </a:r>
            <a:br>
              <a:rPr lang="en-US" dirty="0" smtClean="0"/>
            </a:br>
            <a:r>
              <a:rPr lang="en-US" dirty="0" smtClean="0"/>
              <a:t>and wealth creation is much more coupled to</a:t>
            </a:r>
            <a:br>
              <a:rPr lang="en-US" dirty="0" smtClean="0"/>
            </a:br>
            <a:r>
              <a:rPr lang="en-US" dirty="0" smtClean="0"/>
              <a:t>information and its manipulation—very few saw it coming</a:t>
            </a:r>
          </a:p>
        </p:txBody>
      </p:sp>
      <p:pic>
        <p:nvPicPr>
          <p:cNvPr id="4" name="Picture 3" descr="Frank-R-Paul-atomic-flying-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55" y="3733800"/>
            <a:ext cx="2296439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181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/>
              <a:t>Frank-R-Paul-atomic-flying-car  1955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973433"/>
      </p:ext>
    </p:extLst>
  </p:cSld>
  <p:clrMapOvr>
    <a:masterClrMapping/>
  </p:clrMapOvr>
  <p:transition xmlns:p14="http://schemas.microsoft.com/office/powerpoint/2010/main" advTm="18246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Dennard</a:t>
            </a:r>
            <a:r>
              <a:rPr lang="en-US" dirty="0" smtClean="0"/>
              <a:t> scaling grinding to a halt</a:t>
            </a:r>
          </a:p>
          <a:p>
            <a:r>
              <a:rPr lang="en-US" dirty="0" smtClean="0"/>
              <a:t>28nm node may least expensive / area</a:t>
            </a:r>
          </a:p>
          <a:p>
            <a:r>
              <a:rPr lang="en-US" dirty="0" smtClean="0"/>
              <a:t>The </a:t>
            </a:r>
            <a:r>
              <a:rPr lang="en-US" dirty="0"/>
              <a:t>party isn’t exactly over,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the police have arrived,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music has been turned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 down—Peter </a:t>
            </a:r>
            <a:r>
              <a:rPr lang="en-US" dirty="0" err="1" smtClean="0"/>
              <a:t>Kogge</a:t>
            </a:r>
            <a:endParaRPr lang="en-US" dirty="0" smtClean="0"/>
          </a:p>
          <a:p>
            <a:r>
              <a:rPr lang="en-US" dirty="0"/>
              <a:t>There are several nodes </a:t>
            </a:r>
            <a:r>
              <a:rPr lang="en-US" dirty="0" smtClean="0"/>
              <a:t>left, BUT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dirty="0"/>
              <a:t>Capital costs are rising far faster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revenue”—ROI the limiter</a:t>
            </a:r>
          </a:p>
          <a:p>
            <a:r>
              <a:rPr lang="en-US" dirty="0" smtClean="0"/>
              <a:t>By 2016 est. new </a:t>
            </a:r>
            <a:r>
              <a:rPr lang="en-US" dirty="0"/>
              <a:t>fab </a:t>
            </a:r>
            <a:r>
              <a:rPr lang="en-US" dirty="0" smtClean="0"/>
              <a:t>cost $8-10 billion</a:t>
            </a:r>
          </a:p>
          <a:p>
            <a:r>
              <a:rPr lang="en-US" dirty="0" smtClean="0"/>
              <a:t>ITRS  2030 </a:t>
            </a:r>
            <a:r>
              <a:rPr lang="en-US" dirty="0"/>
              <a:t>3.8nm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Scaling </a:t>
            </a:r>
            <a:r>
              <a:rPr lang="en-US" dirty="0"/>
              <a:t>might end between 2021 and 2030 </a:t>
            </a:r>
            <a:endParaRPr lang="en-US" dirty="0" smtClean="0"/>
          </a:p>
          <a:p>
            <a:r>
              <a:rPr lang="en-US" dirty="0" smtClean="0"/>
              <a:t>Other technologies will have to take over—radical change or evolutionary?</a:t>
            </a:r>
          </a:p>
          <a:p>
            <a:r>
              <a:rPr lang="en-US" dirty="0" smtClean="0"/>
              <a:t>3D may help—cost still an issue / one time improvement</a:t>
            </a:r>
          </a:p>
          <a:p>
            <a:r>
              <a:rPr lang="en-US" dirty="0"/>
              <a:t>L</a:t>
            </a:r>
            <a:r>
              <a:rPr lang="en-US" dirty="0" smtClean="0"/>
              <a:t>imits have been proposed based on many different models</a:t>
            </a:r>
          </a:p>
          <a:p>
            <a:pPr lvl="1"/>
            <a:r>
              <a:rPr lang="en-US" dirty="0" smtClean="0"/>
              <a:t>Thermal / </a:t>
            </a:r>
            <a:r>
              <a:rPr lang="en-US" dirty="0" err="1" smtClean="0"/>
              <a:t>Electrodynamic</a:t>
            </a:r>
            <a:r>
              <a:rPr lang="en-US" dirty="0" smtClean="0"/>
              <a:t> / Quantum—to name a few</a:t>
            </a:r>
          </a:p>
          <a:p>
            <a:pPr lvl="1"/>
            <a:r>
              <a:rPr lang="en-US" dirty="0" smtClean="0"/>
              <a:t>They suggest we are orders of magnitude from physical limits of power or size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oore'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81075"/>
            <a:ext cx="3801034" cy="2692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67127"/>
      </p:ext>
    </p:extLst>
  </p:cSld>
  <p:clrMapOvr>
    <a:masterClrMapping/>
  </p:clrMapOvr>
  <p:transition xmlns:p14="http://schemas.microsoft.com/office/powerpoint/2010/main" advTm="902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Computer Architects Do To Help?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we’ve always done: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caching  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prediction / speculation</a:t>
            </a:r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pipelining</a:t>
            </a:r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parallelism  </a:t>
            </a:r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ndirection / virtualization</a:t>
            </a:r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pecialization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Looks like we’re going in circles with 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same-old-same-old</a:t>
            </a:r>
            <a:endParaRPr lang="en-US" dirty="0"/>
          </a:p>
          <a:p>
            <a:r>
              <a:rPr lang="en-US" dirty="0" smtClean="0"/>
              <a:t>My thesis is: as technology improves </a:t>
            </a:r>
            <a:br>
              <a:rPr lang="en-US" dirty="0" smtClean="0"/>
            </a:br>
            <a:r>
              <a:rPr lang="en-US" dirty="0" smtClean="0"/>
              <a:t>we have to reapply the above six techniques</a:t>
            </a:r>
            <a:br>
              <a:rPr lang="en-US" dirty="0" smtClean="0"/>
            </a:br>
            <a:r>
              <a:rPr lang="en-US" dirty="0" smtClean="0"/>
              <a:t>to take advantage of those improvements</a:t>
            </a:r>
          </a:p>
          <a:p>
            <a:r>
              <a:rPr lang="en-US" dirty="0" smtClean="0"/>
              <a:t>It you add a 3</a:t>
            </a:r>
            <a:r>
              <a:rPr lang="en-US" baseline="30000" dirty="0" smtClean="0"/>
              <a:t>rd</a:t>
            </a:r>
            <a:r>
              <a:rPr lang="en-US" dirty="0" smtClean="0"/>
              <a:t> dimension</a:t>
            </a:r>
            <a:br>
              <a:rPr lang="en-US" dirty="0" smtClean="0"/>
            </a:br>
            <a:r>
              <a:rPr lang="en-US" dirty="0" smtClean="0"/>
              <a:t>to represent the change due to technology</a:t>
            </a:r>
            <a:br>
              <a:rPr lang="en-US" dirty="0" smtClean="0"/>
            </a:br>
            <a:r>
              <a:rPr lang="en-US" dirty="0" smtClean="0"/>
              <a:t>what was a circle that goes nowhere</a:t>
            </a:r>
            <a:br>
              <a:rPr lang="en-US" dirty="0" smtClean="0"/>
            </a:br>
            <a:r>
              <a:rPr lang="en-US" dirty="0" smtClean="0"/>
              <a:t>becomes a spiral of progress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 descr="th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90600"/>
            <a:ext cx="1743075" cy="1724025"/>
          </a:xfrm>
          <a:prstGeom prst="rect">
            <a:avLst/>
          </a:prstGeom>
        </p:spPr>
      </p:pic>
      <p:pic>
        <p:nvPicPr>
          <p:cNvPr id="6" name="Picture 5" descr="co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971800" cy="3449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295972"/>
      </p:ext>
    </p:extLst>
  </p:cSld>
  <p:clrMapOvr>
    <a:masterClrMapping/>
  </p:clrMapOvr>
  <p:transition xmlns:p14="http://schemas.microsoft.com/office/powerpoint/2010/main" advTm="7085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17184318"/>
      </p:ext>
    </p:extLst>
  </p:cSld>
  <p:clrMapOvr>
    <a:masterClrMapping/>
  </p:clrMapOvr>
  <p:transition xmlns:p14="http://schemas.microsoft.com/office/powerpoint/2010/main" advTm="110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wanted to be like </a:t>
            </a:r>
            <a:br>
              <a:rPr lang="en-US" dirty="0" smtClean="0"/>
            </a:br>
            <a:r>
              <a:rPr lang="en-US" dirty="0" smtClean="0"/>
              <a:t>Charles Atlas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 sent in my application photo</a:t>
            </a:r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44714"/>
          <a:stretch/>
        </p:blipFill>
        <p:spPr>
          <a:xfrm>
            <a:off x="5257800" y="780288"/>
            <a:ext cx="3668822" cy="29535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3733800" y="1371600"/>
            <a:ext cx="1066800" cy="685800"/>
          </a:xfrm>
          <a:prstGeom prst="rightArrow">
            <a:avLst/>
          </a:prstGeom>
          <a:solidFill>
            <a:srgbClr val="C050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7" tIns="40084" rIns="80167" bIns="400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rev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9150" y="3168650"/>
            <a:ext cx="2425700" cy="3860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810000" y="4800600"/>
            <a:ext cx="1066800" cy="685800"/>
          </a:xfrm>
          <a:prstGeom prst="rightArrow">
            <a:avLst/>
          </a:prstGeom>
          <a:solidFill>
            <a:srgbClr val="C050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7" tIns="40084" rIns="80167" bIns="400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381280"/>
            <a:ext cx="2759937" cy="1486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Really Wanted To Be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810030"/>
      </p:ext>
    </p:extLst>
  </p:cSld>
  <p:clrMapOvr>
    <a:masterClrMapping/>
  </p:clrMapOvr>
  <p:transition xmlns:p14="http://schemas.microsoft.com/office/powerpoint/2010/main" advTm="423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Physics and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U/G degree at Reading England in 1969—now the heartland of high tech in UK (since I left)</a:t>
            </a:r>
          </a:p>
          <a:p>
            <a:r>
              <a:rPr lang="en-US" dirty="0" smtClean="0"/>
              <a:t>Applied Physics and Math(s) </a:t>
            </a:r>
            <a:r>
              <a:rPr lang="en-US" dirty="0" err="1" smtClean="0"/>
              <a:t>dept</a:t>
            </a:r>
            <a:r>
              <a:rPr lang="en-US" dirty="0" smtClean="0"/>
              <a:t>—Cybernetics</a:t>
            </a:r>
            <a:br>
              <a:rPr lang="en-US" dirty="0" smtClean="0"/>
            </a:br>
            <a:r>
              <a:rPr lang="en-US" dirty="0" smtClean="0"/>
              <a:t>focus modeled on Norbert Wiener’s  book</a:t>
            </a:r>
          </a:p>
          <a:p>
            <a:pPr marL="301625" lvl="1" indent="-301625"/>
            <a:r>
              <a:rPr lang="en-US" sz="2400" dirty="0"/>
              <a:t>Their agenda was wide </a:t>
            </a:r>
            <a:r>
              <a:rPr lang="en-US" sz="2400" dirty="0" smtClean="0"/>
              <a:t>ranging: </a:t>
            </a:r>
          </a:p>
          <a:p>
            <a:pPr marL="652463" lvl="2" indent="-301625"/>
            <a:r>
              <a:rPr lang="en-US" sz="2200" dirty="0" smtClean="0"/>
              <a:t>social sciences</a:t>
            </a:r>
          </a:p>
          <a:p>
            <a:pPr marL="652463" lvl="2" indent="-301625"/>
            <a:r>
              <a:rPr lang="en-US" sz="2200" dirty="0" smtClean="0"/>
              <a:t>economic systems</a:t>
            </a:r>
          </a:p>
          <a:p>
            <a:pPr marL="652463" lvl="2" indent="-301625"/>
            <a:r>
              <a:rPr lang="en-US" sz="2200" dirty="0"/>
              <a:t>b</a:t>
            </a:r>
            <a:r>
              <a:rPr lang="en-US" sz="2200" dirty="0" smtClean="0"/>
              <a:t>iology human brains</a:t>
            </a:r>
          </a:p>
          <a:p>
            <a:pPr marL="652463" lvl="2" indent="-301625"/>
            <a:r>
              <a:rPr lang="en-US" sz="2200" dirty="0" smtClean="0"/>
              <a:t>as </a:t>
            </a:r>
            <a:r>
              <a:rPr lang="en-US" sz="2200" dirty="0"/>
              <a:t>well </a:t>
            </a:r>
            <a:r>
              <a:rPr lang="en-US" sz="2200" dirty="0" smtClean="0"/>
              <a:t>as man</a:t>
            </a:r>
            <a:r>
              <a:rPr lang="en-US" sz="2200" dirty="0"/>
              <a:t>-made </a:t>
            </a:r>
            <a:r>
              <a:rPr lang="en-US" sz="2200" dirty="0" smtClean="0"/>
              <a:t>machines </a:t>
            </a:r>
          </a:p>
          <a:p>
            <a:pPr marL="301625" lvl="1" indent="-301625"/>
            <a:r>
              <a:rPr lang="en-US" sz="2400" dirty="0" smtClean="0"/>
              <a:t>It  was a highly ambitious agenda,</a:t>
            </a:r>
            <a:br>
              <a:rPr lang="en-US" sz="2400" dirty="0" smtClean="0"/>
            </a:br>
            <a:r>
              <a:rPr lang="en-US" sz="2400" dirty="0" smtClean="0"/>
              <a:t>but the outcome left something to be desired</a:t>
            </a:r>
            <a:endParaRPr lang="en-US" dirty="0" smtClean="0"/>
          </a:p>
          <a:p>
            <a:r>
              <a:rPr lang="en-US" dirty="0" smtClean="0"/>
              <a:t>Conflated control theory with AI—my opinion</a:t>
            </a:r>
            <a:endParaRPr lang="en-US" dirty="0"/>
          </a:p>
          <a:p>
            <a:pPr lvl="1"/>
            <a:r>
              <a:rPr lang="en-US" dirty="0" smtClean="0"/>
              <a:t>Got interested in AI—</a:t>
            </a:r>
            <a:r>
              <a:rPr lang="en-US" dirty="0"/>
              <a:t>McCulloch-Pitts </a:t>
            </a:r>
            <a:r>
              <a:rPr lang="en-US" dirty="0" smtClean="0"/>
              <a:t>Neurons</a:t>
            </a:r>
          </a:p>
        </p:txBody>
      </p:sp>
      <p:pic>
        <p:nvPicPr>
          <p:cNvPr id="4" name="Picture 3" descr="6388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905000" cy="1905000"/>
          </a:xfrm>
          <a:prstGeom prst="rect">
            <a:avLst/>
          </a:prstGeom>
        </p:spPr>
      </p:pic>
      <p:pic>
        <p:nvPicPr>
          <p:cNvPr id="5" name="Picture 4" descr="64139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599"/>
            <a:ext cx="1295400" cy="1923861"/>
          </a:xfrm>
          <a:prstGeom prst="rect">
            <a:avLst/>
          </a:prstGeom>
        </p:spPr>
      </p:pic>
      <p:pic>
        <p:nvPicPr>
          <p:cNvPr id="6" name="Picture 5" descr="ashby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648200"/>
            <a:ext cx="1878904" cy="15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4792"/>
      </p:ext>
    </p:extLst>
  </p:cSld>
  <p:clrMapOvr>
    <a:masterClrMapping/>
  </p:clrMapOvr>
  <p:transition xmlns:p14="http://schemas.microsoft.com/office/powerpoint/2010/main" advTm="1331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School at Illinois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ESU scholarship—typically British it had no $$ attached</a:t>
            </a:r>
          </a:p>
          <a:p>
            <a:pPr lvl="1"/>
            <a:r>
              <a:rPr lang="en-US" dirty="0" smtClean="0"/>
              <a:t>Planned to work in Heinz von </a:t>
            </a:r>
            <a:r>
              <a:rPr lang="en-US" dirty="0" err="1" smtClean="0"/>
              <a:t>Foerser’s</a:t>
            </a:r>
            <a:r>
              <a:rPr lang="en-US" dirty="0" smtClean="0"/>
              <a:t> Biological Computing Lab</a:t>
            </a:r>
          </a:p>
          <a:p>
            <a:r>
              <a:rPr lang="en-US" dirty="0" smtClean="0"/>
              <a:t>Golden age in the US</a:t>
            </a:r>
          </a:p>
          <a:p>
            <a:r>
              <a:rPr lang="en-US" dirty="0" smtClean="0"/>
              <a:t>Worked in DCL—the Digital Computer Lab at Illinois</a:t>
            </a:r>
          </a:p>
          <a:p>
            <a:pPr lvl="1"/>
            <a:r>
              <a:rPr lang="en-US" dirty="0" smtClean="0"/>
              <a:t>A pioneer in building experimental computers</a:t>
            </a:r>
          </a:p>
          <a:p>
            <a:pPr lvl="1"/>
            <a:r>
              <a:rPr lang="en-US" dirty="0" smtClean="0"/>
              <a:t>Remarkable </a:t>
            </a:r>
            <a:r>
              <a:rPr lang="en-US" dirty="0"/>
              <a:t>i</a:t>
            </a:r>
            <a:r>
              <a:rPr lang="en-US" dirty="0" smtClean="0"/>
              <a:t>nfrastructure for building electronic systems</a:t>
            </a:r>
            <a:br>
              <a:rPr lang="en-US" dirty="0" smtClean="0"/>
            </a:br>
            <a:r>
              <a:rPr lang="en-US" dirty="0" smtClean="0"/>
              <a:t>Ted </a:t>
            </a:r>
            <a:r>
              <a:rPr lang="en-US" dirty="0" err="1" smtClean="0"/>
              <a:t>Poppelbaum</a:t>
            </a:r>
            <a:r>
              <a:rPr lang="en-US" dirty="0" smtClean="0"/>
              <a:t> (MS advisor)—first computer book with</a:t>
            </a:r>
            <a:br>
              <a:rPr lang="en-US" dirty="0" smtClean="0"/>
            </a:br>
            <a:r>
              <a:rPr lang="en-US" dirty="0" smtClean="0"/>
              <a:t>several chapters on QM</a:t>
            </a:r>
          </a:p>
          <a:p>
            <a:pPr lvl="1"/>
            <a:r>
              <a:rPr lang="en-US" dirty="0" smtClean="0"/>
              <a:t>Developed many pioneering computers—ORDVAC / </a:t>
            </a:r>
            <a:r>
              <a:rPr lang="en-US" dirty="0" err="1" smtClean="0"/>
              <a:t>Illiac</a:t>
            </a:r>
            <a:r>
              <a:rPr lang="en-US" dirty="0" smtClean="0"/>
              <a:t> 2 / 3 / 4</a:t>
            </a:r>
          </a:p>
          <a:p>
            <a:pPr lvl="1"/>
            <a:r>
              <a:rPr lang="en-US" dirty="0" err="1" smtClean="0"/>
              <a:t>Illiac</a:t>
            </a:r>
            <a:r>
              <a:rPr lang="en-US" dirty="0" smtClean="0"/>
              <a:t> 3 was one of the first pattern recognition machines—Bruce McCormick</a:t>
            </a:r>
          </a:p>
          <a:p>
            <a:pPr lvl="1"/>
            <a:r>
              <a:rPr lang="en-US" dirty="0" err="1" smtClean="0"/>
              <a:t>Illiac</a:t>
            </a:r>
            <a:r>
              <a:rPr lang="en-US" dirty="0" smtClean="0"/>
              <a:t> 4 defined SIMD—Dan </a:t>
            </a:r>
            <a:r>
              <a:rPr lang="en-US" dirty="0" err="1" smtClean="0"/>
              <a:t>Slotnick</a:t>
            </a:r>
            <a:endParaRPr lang="en-US" dirty="0" smtClean="0"/>
          </a:p>
          <a:p>
            <a:pPr lvl="1"/>
            <a:r>
              <a:rPr lang="en-US" dirty="0"/>
              <a:t>Illinois has gone on from strength to strength </a:t>
            </a:r>
            <a:endParaRPr lang="en-US" dirty="0" smtClean="0"/>
          </a:p>
          <a:p>
            <a:r>
              <a:rPr lang="en-US" dirty="0" smtClean="0"/>
              <a:t>Failed my computer architecture class</a:t>
            </a:r>
          </a:p>
          <a:p>
            <a:r>
              <a:rPr lang="en-US" dirty="0" smtClean="0"/>
              <a:t>Many early machines were asynchronous</a:t>
            </a:r>
          </a:p>
          <a:p>
            <a:pPr lvl="1"/>
            <a:r>
              <a:rPr lang="en-US" dirty="0" err="1" smtClean="0"/>
              <a:t>Illiac</a:t>
            </a:r>
            <a:r>
              <a:rPr lang="en-US" dirty="0" smtClean="0"/>
              <a:t> 2 and 3, for example</a:t>
            </a:r>
          </a:p>
          <a:p>
            <a:pPr lvl="1"/>
            <a:r>
              <a:rPr lang="en-US" dirty="0" smtClean="0"/>
              <a:t>Thesis on Asynchronous synthesizable hardware design</a:t>
            </a:r>
            <a:br>
              <a:rPr lang="en-US" dirty="0" smtClean="0"/>
            </a:br>
            <a:r>
              <a:rPr lang="en-US" dirty="0" smtClean="0"/>
              <a:t>language (1977—Gerry Metze advisor)</a:t>
            </a:r>
          </a:p>
          <a:p>
            <a:pPr lvl="1"/>
            <a:r>
              <a:rPr lang="en-US" dirty="0" smtClean="0"/>
              <a:t>Led me to dataflow computers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bruc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440838"/>
            <a:ext cx="1004229" cy="988162"/>
          </a:xfrm>
          <a:prstGeom prst="rect">
            <a:avLst/>
          </a:prstGeom>
        </p:spPr>
      </p:pic>
      <p:pic>
        <p:nvPicPr>
          <p:cNvPr id="6" name="Picture 5" descr="t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55073"/>
            <a:ext cx="1066800" cy="1648691"/>
          </a:xfrm>
          <a:prstGeom prst="rect">
            <a:avLst/>
          </a:prstGeom>
        </p:spPr>
      </p:pic>
      <p:pic>
        <p:nvPicPr>
          <p:cNvPr id="8" name="Picture 7" descr="gerr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99964"/>
            <a:ext cx="1374281" cy="2148523"/>
          </a:xfrm>
          <a:prstGeom prst="rect">
            <a:avLst/>
          </a:prstGeom>
        </p:spPr>
      </p:pic>
      <p:pic>
        <p:nvPicPr>
          <p:cNvPr id="9" name="Picture 8" descr="kuck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08420"/>
            <a:ext cx="1066800" cy="1429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80180"/>
      </p:ext>
    </p:extLst>
  </p:cSld>
  <p:clrMapOvr>
    <a:masterClrMapping/>
  </p:clrMapOvr>
  <p:transition xmlns:p14="http://schemas.microsoft.com/office/powerpoint/2010/main" advTm="3197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1977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was not yet willing to give up asynchronous</a:t>
            </a:r>
          </a:p>
          <a:p>
            <a:r>
              <a:rPr lang="en-US" dirty="0" smtClean="0"/>
              <a:t>Gravitated to Jack Dennis’ work at MIT</a:t>
            </a:r>
          </a:p>
          <a:p>
            <a:pPr lvl="1"/>
            <a:r>
              <a:rPr lang="en-US" dirty="0" smtClean="0"/>
              <a:t>His group used the </a:t>
            </a:r>
            <a:r>
              <a:rPr lang="en-US" dirty="0"/>
              <a:t>s</a:t>
            </a:r>
            <a:r>
              <a:rPr lang="en-US" dirty="0" smtClean="0"/>
              <a:t>ame </a:t>
            </a:r>
            <a:r>
              <a:rPr lang="en-US" dirty="0" err="1" smtClean="0"/>
              <a:t>composable</a:t>
            </a:r>
            <a:r>
              <a:rPr lang="en-US" dirty="0" smtClean="0"/>
              <a:t> asynchronous modules </a:t>
            </a:r>
            <a:br>
              <a:rPr lang="en-US" dirty="0" smtClean="0"/>
            </a:br>
            <a:r>
              <a:rPr lang="en-US" dirty="0" smtClean="0"/>
              <a:t>for design—leads to dataflow because both event driven </a:t>
            </a:r>
            <a:br>
              <a:rPr lang="en-US" dirty="0" smtClean="0"/>
            </a:br>
            <a:r>
              <a:rPr lang="en-US" dirty="0" smtClean="0"/>
              <a:t>I had done something less ambitious—</a:t>
            </a:r>
            <a:r>
              <a:rPr lang="en-US" dirty="0" err="1" smtClean="0"/>
              <a:t>Tomasulo’s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An elegant implementation of the CDC 6600 </a:t>
            </a:r>
            <a:r>
              <a:rPr lang="en-US" dirty="0" err="1" smtClean="0"/>
              <a:t>stuntbox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(scoreboard)</a:t>
            </a:r>
          </a:p>
          <a:p>
            <a:pPr lvl="1"/>
            <a:r>
              <a:rPr lang="en-US" dirty="0"/>
              <a:t>Jim </a:t>
            </a:r>
            <a:r>
              <a:rPr lang="en-US" dirty="0" smtClean="0"/>
              <a:t>Thornton’s paper on considerations for the 6600 design</a:t>
            </a:r>
          </a:p>
          <a:p>
            <a:pPr lvl="2"/>
            <a:r>
              <a:rPr lang="en-US" dirty="0" smtClean="0"/>
              <a:t>Why fixed fields in the ISA definition?</a:t>
            </a:r>
          </a:p>
          <a:p>
            <a:pPr lvl="2"/>
            <a:r>
              <a:rPr lang="en-US" dirty="0" smtClean="0"/>
              <a:t>End of technology improvements so</a:t>
            </a:r>
            <a:br>
              <a:rPr lang="en-US" dirty="0" smtClean="0"/>
            </a:br>
            <a:r>
              <a:rPr lang="en-US" dirty="0" smtClean="0"/>
              <a:t>we’ll have to rely on parallelism—1965 </a:t>
            </a:r>
          </a:p>
          <a:p>
            <a:pPr lvl="2"/>
            <a:r>
              <a:rPr lang="en-US" dirty="0" smtClean="0"/>
              <a:t>Fixed fields are easy to decode</a:t>
            </a:r>
          </a:p>
          <a:p>
            <a:r>
              <a:rPr lang="en-US" dirty="0" smtClean="0"/>
              <a:t>About that time I was intrigued with Bob Keller’s paper on </a:t>
            </a:r>
            <a:r>
              <a:rPr lang="en-US" dirty="0" err="1" smtClean="0"/>
              <a:t>lookahead</a:t>
            </a:r>
            <a:r>
              <a:rPr lang="en-US" dirty="0" smtClean="0"/>
              <a:t> processors</a:t>
            </a:r>
            <a:endParaRPr lang="en-US" dirty="0"/>
          </a:p>
          <a:p>
            <a:pPr lvl="2"/>
            <a:r>
              <a:rPr lang="en-US" dirty="0"/>
              <a:t>F</a:t>
            </a:r>
            <a:r>
              <a:rPr lang="en-US" dirty="0" smtClean="0"/>
              <a:t>irst clear analysis of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t gave me ideas for removing the associative search from forwarding</a:t>
            </a:r>
            <a:endParaRPr lang="en-US" dirty="0"/>
          </a:p>
          <a:p>
            <a:r>
              <a:rPr lang="en-US" dirty="0" smtClean="0"/>
              <a:t>Developed an interest in high performance microarchitecture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473917"/>
            <a:ext cx="2514600" cy="869483"/>
          </a:xfrm>
          <a:prstGeom prst="rect">
            <a:avLst/>
          </a:prstGeom>
        </p:spPr>
      </p:pic>
      <p:pic>
        <p:nvPicPr>
          <p:cNvPr id="5" name="Picture 4" descr="6600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32" y="1219200"/>
            <a:ext cx="1442351" cy="1988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153514"/>
      </p:ext>
    </p:extLst>
  </p:cSld>
  <p:clrMapOvr>
    <a:masterClrMapping/>
  </p:clrMapOvr>
  <p:transition xmlns:p14="http://schemas.microsoft.com/office/powerpoint/2010/main" advTm="15703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1980’s—Intel 432 and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Programmed a robot to performing pick and place </a:t>
            </a:r>
          </a:p>
          <a:p>
            <a:r>
              <a:rPr lang="en-US" dirty="0"/>
              <a:t>C</a:t>
            </a:r>
            <a:r>
              <a:rPr lang="en-US" dirty="0" smtClean="0"/>
              <a:t>ontrolled by an </a:t>
            </a:r>
            <a:r>
              <a:rPr lang="en-US" dirty="0" smtClean="0">
                <a:solidFill>
                  <a:srgbClr val="FF0000"/>
                </a:solidFill>
              </a:rPr>
              <a:t>Intel 432 </a:t>
            </a:r>
            <a:r>
              <a:rPr lang="en-US" dirty="0" smtClean="0"/>
              <a:t>programmed in </a:t>
            </a:r>
            <a:r>
              <a:rPr lang="en-US" dirty="0" smtClean="0">
                <a:solidFill>
                  <a:srgbClr val="FF0000"/>
                </a:solidFill>
              </a:rPr>
              <a:t>Ada</a:t>
            </a:r>
          </a:p>
          <a:p>
            <a:r>
              <a:rPr lang="en-US" dirty="0" smtClean="0"/>
              <a:t>Two wrongs make an even bigger wrong</a:t>
            </a:r>
          </a:p>
          <a:p>
            <a:r>
              <a:rPr lang="en-US" dirty="0" smtClean="0"/>
              <a:t>Intel 432 was a heroic attempt to kill </a:t>
            </a:r>
            <a:r>
              <a:rPr lang="en-US" dirty="0"/>
              <a:t>t</a:t>
            </a:r>
            <a:r>
              <a:rPr lang="en-US" dirty="0" smtClean="0"/>
              <a:t>he x86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Reminiscent of</a:t>
            </a:r>
            <a:br>
              <a:rPr lang="en-US" dirty="0" smtClean="0"/>
            </a:br>
            <a:r>
              <a:rPr lang="en-US" dirty="0" smtClean="0"/>
              <a:t>the Itanium</a:t>
            </a:r>
            <a:endParaRPr lang="en-US" dirty="0"/>
          </a:p>
        </p:txBody>
      </p:sp>
      <p:pic>
        <p:nvPicPr>
          <p:cNvPr id="5" name="Picture 4" descr="unimate_puma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813039"/>
            <a:ext cx="1600200" cy="1954962"/>
          </a:xfrm>
          <a:prstGeom prst="rect">
            <a:avLst/>
          </a:prstGeom>
        </p:spPr>
      </p:pic>
      <p:pic>
        <p:nvPicPr>
          <p:cNvPr id="6" name="Picture 5" descr="43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5929039" cy="7672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518661"/>
      </p:ext>
    </p:extLst>
  </p:cSld>
  <p:clrMapOvr>
    <a:masterClrMapping/>
  </p:clrMapOvr>
  <p:transition xmlns:p14="http://schemas.microsoft.com/office/powerpoint/2010/main" advTm="16489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1980’s—VLSI 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Mead and Conway 1979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Started the Michigan version 1980</a:t>
            </a:r>
            <a:br>
              <a:rPr lang="en-US" dirty="0" smtClean="0"/>
            </a:br>
            <a:r>
              <a:rPr lang="en-US" dirty="0" smtClean="0"/>
              <a:t>with several other faculty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Bought three DEC VAX 11/780s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NSF and DARPA and MOSIS</a:t>
            </a:r>
            <a:br>
              <a:rPr lang="en-US" dirty="0" smtClean="0"/>
            </a:br>
            <a:r>
              <a:rPr lang="en-US" dirty="0" smtClean="0"/>
              <a:t>made it possible to teach classes and have students produce</a:t>
            </a:r>
            <a:br>
              <a:rPr lang="en-US" dirty="0" smtClean="0"/>
            </a:br>
            <a:r>
              <a:rPr lang="en-US" dirty="0" smtClean="0"/>
              <a:t>chips—a revolution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EDA tools created in academia—Magic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EDA emerged as a discipline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 Michigan we transitioned to commercial tools—Mentor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Back to building chips—always thought it’s important to build things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eadConw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8200"/>
            <a:ext cx="3168650" cy="2029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43711"/>
      </p:ext>
    </p:extLst>
  </p:cSld>
  <p:clrMapOvr>
    <a:masterClrMapping/>
  </p:clrMapOvr>
  <p:transition xmlns:p14="http://schemas.microsoft.com/office/powerpoint/2010/main" advTm="1219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1990’s—Gallium Arsenide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838200"/>
            <a:ext cx="8910638" cy="5543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Much higher electron mobility than Si—faster circuits</a:t>
            </a:r>
          </a:p>
          <a:p>
            <a:pPr lvl="1"/>
            <a:r>
              <a:rPr lang="en-US" dirty="0" smtClean="0"/>
              <a:t>Operated at 2V—missed the power story!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No design libraries—we made our own</a:t>
            </a:r>
          </a:p>
          <a:p>
            <a:pPr lvl="1"/>
            <a:r>
              <a:rPr lang="en-US" dirty="0" smtClean="0"/>
              <a:t>No MOSIS—we used Motorola’s fab</a:t>
            </a:r>
          </a:p>
          <a:p>
            <a:r>
              <a:rPr lang="en-US" dirty="0" smtClean="0"/>
              <a:t>Led </a:t>
            </a:r>
            <a:r>
              <a:rPr lang="en-US" dirty="0"/>
              <a:t>to </a:t>
            </a:r>
            <a:r>
              <a:rPr lang="en-US" dirty="0" smtClean="0"/>
              <a:t>“deep” pipelines—12 or so stages</a:t>
            </a:r>
          </a:p>
          <a:p>
            <a:r>
              <a:rPr lang="en-US" dirty="0" smtClean="0"/>
              <a:t>Aurora—160,000 </a:t>
            </a:r>
            <a:r>
              <a:rPr lang="en-US" dirty="0" err="1" smtClean="0"/>
              <a:t>tr</a:t>
            </a:r>
            <a:r>
              <a:rPr lang="en-US" dirty="0" smtClean="0"/>
              <a:t> / 24W / 100-200 </a:t>
            </a:r>
            <a:r>
              <a:rPr lang="en-US" dirty="0" err="1" smtClean="0"/>
              <a:t>Mhz</a:t>
            </a:r>
            <a:r>
              <a:rPr lang="en-US" dirty="0" smtClean="0"/>
              <a:t> /1992 operational</a:t>
            </a:r>
          </a:p>
          <a:p>
            <a:pPr lvl="1"/>
            <a:r>
              <a:rPr lang="en-US" dirty="0" smtClean="0"/>
              <a:t>Final report in ISSCC 1993</a:t>
            </a:r>
            <a:endParaRPr lang="en-US" dirty="0"/>
          </a:p>
          <a:p>
            <a:r>
              <a:rPr lang="en-US" dirty="0" smtClean="0"/>
              <a:t>DEC Alpha 20164 September 1994 150 MHz, later 200 MHz</a:t>
            </a:r>
          </a:p>
          <a:p>
            <a:pPr lvl="1"/>
            <a:r>
              <a:rPr lang="en-US" dirty="0" smtClean="0"/>
              <a:t>Production part in Si vs. prototype without memory interface among other “details”</a:t>
            </a:r>
          </a:p>
          <a:p>
            <a:r>
              <a:rPr lang="en-US" dirty="0" smtClean="0"/>
              <a:t>Follow on—Aurora 2 used complementary </a:t>
            </a:r>
            <a:r>
              <a:rPr lang="en-US" dirty="0" err="1" smtClean="0"/>
              <a:t>GaAs</a:t>
            </a:r>
            <a:endParaRPr lang="en-US" dirty="0" smtClean="0"/>
          </a:p>
          <a:p>
            <a:pPr lvl="1"/>
            <a:r>
              <a:rPr lang="en-US" dirty="0" smtClean="0"/>
              <a:t>Classic second project failure—too ambitious</a:t>
            </a:r>
            <a:endParaRPr lang="en-US" dirty="0"/>
          </a:p>
        </p:txBody>
      </p:sp>
      <p:pic>
        <p:nvPicPr>
          <p:cNvPr id="4" name="Picture 3" descr="ga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676400" cy="2918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795234"/>
      </p:ext>
    </p:extLst>
  </p:cSld>
  <p:clrMapOvr>
    <a:masterClrMapping/>
  </p:clrMapOvr>
  <p:transition xmlns:p14="http://schemas.microsoft.com/office/powerpoint/2010/main" advTm="14931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Mid-1990’s—Energy Aware 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Impetus from Bob Colwell—Intel’s Chief Architect  </a:t>
            </a:r>
            <a:br>
              <a:rPr lang="en-US" dirty="0" smtClean="0"/>
            </a:br>
            <a:r>
              <a:rPr lang="en-US" dirty="0" smtClean="0"/>
              <a:t>for the P6</a:t>
            </a:r>
            <a:endParaRPr lang="en-US" dirty="0"/>
          </a:p>
          <a:p>
            <a:r>
              <a:rPr lang="en-US" dirty="0" smtClean="0"/>
              <a:t>Organized an ISCA workshop in 1998</a:t>
            </a:r>
            <a:br>
              <a:rPr lang="en-US" dirty="0" smtClean="0"/>
            </a:b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Dirk Grunwald &amp; Bobbie </a:t>
            </a:r>
            <a:r>
              <a:rPr lang="en-US" dirty="0" err="1" smtClean="0"/>
              <a:t>Manne</a:t>
            </a:r>
            <a:endParaRPr lang="en-US" dirty="0"/>
          </a:p>
          <a:p>
            <a:r>
              <a:rPr lang="en-US" dirty="0" smtClean="0"/>
              <a:t>Sabbatical in 2000 at ARM Cambridge</a:t>
            </a:r>
          </a:p>
          <a:p>
            <a:pPr lvl="1"/>
            <a:r>
              <a:rPr lang="en-US" dirty="0" smtClean="0"/>
              <a:t>Mike Muller was the catalyst—he hired </a:t>
            </a:r>
            <a:br>
              <a:rPr lang="en-US" dirty="0" smtClean="0"/>
            </a:br>
            <a:r>
              <a:rPr lang="en-US" dirty="0" err="1" smtClean="0"/>
              <a:t>Krisztián</a:t>
            </a:r>
            <a:r>
              <a:rPr lang="en-US" dirty="0" smtClean="0"/>
              <a:t> Flautner</a:t>
            </a:r>
          </a:p>
          <a:p>
            <a:r>
              <a:rPr lang="en-US" dirty="0" smtClean="0"/>
              <a:t>Opened up a different perspective on</a:t>
            </a:r>
            <a:br>
              <a:rPr lang="en-US" dirty="0" smtClean="0"/>
            </a:br>
            <a:r>
              <a:rPr lang="en-US" dirty="0" smtClean="0"/>
              <a:t>Computer Architecture </a:t>
            </a:r>
          </a:p>
          <a:p>
            <a:r>
              <a:rPr lang="en-US" dirty="0" smtClean="0"/>
              <a:t>Power: A First-Class Constraint</a:t>
            </a:r>
          </a:p>
          <a:p>
            <a:pPr lvl="1"/>
            <a:r>
              <a:rPr lang="en-US" dirty="0" smtClean="0"/>
              <a:t>Several research “communities” had already </a:t>
            </a:r>
            <a:br>
              <a:rPr lang="en-US" dirty="0" smtClean="0"/>
            </a:br>
            <a:r>
              <a:rPr lang="en-US" dirty="0" smtClean="0"/>
              <a:t>got the story—ISLPED / CODES / CASES /…</a:t>
            </a:r>
          </a:p>
          <a:p>
            <a:pPr lvl="1"/>
            <a:r>
              <a:rPr lang="en-US" dirty="0" smtClean="0"/>
              <a:t>DSP / </a:t>
            </a:r>
            <a:r>
              <a:rPr lang="en-US" dirty="0" err="1" smtClean="0"/>
              <a:t>SoC</a:t>
            </a:r>
            <a:r>
              <a:rPr lang="en-US" dirty="0" smtClean="0"/>
              <a:t> community </a:t>
            </a:r>
          </a:p>
        </p:txBody>
      </p:sp>
      <p:pic>
        <p:nvPicPr>
          <p:cNvPr id="2" name="Picture 1" descr="chronilc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7334"/>
            <a:ext cx="685800" cy="985266"/>
          </a:xfrm>
          <a:prstGeom prst="rect">
            <a:avLst/>
          </a:prstGeom>
        </p:spPr>
      </p:pic>
      <p:pic>
        <p:nvPicPr>
          <p:cNvPr id="5" name="Picture 4" descr="Worksh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70" y="2057400"/>
            <a:ext cx="2972130" cy="1295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2001.04.Power a First Class Architectural Design Constraint_Compute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5" y="4038601"/>
            <a:ext cx="2763825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346043"/>
      </p:ext>
    </p:extLst>
  </p:cSld>
  <p:clrMapOvr>
    <a:masterClrMapping/>
  </p:clrMapOvr>
  <p:transition xmlns:p14="http://schemas.microsoft.com/office/powerpoint/2010/main" advTm="921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1.9|11.9|1.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|41.1|16.2|1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5|0.4|0.3|0.4|0.6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4.5|9.5|6|13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4.5|13.8|19|12.1|19.3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4.5|11.5|11.8|32.2|49.1|71.9|10.9|31.7|18.3|21.5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3|41.5|11.1|12.6|62.7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30.8|10|4.3|21.7|6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|4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8.3|24.7|5.1|18.7|2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|4.4|3.3|13.5|37.8|3.1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|20"/>
</p:tagLst>
</file>

<file path=ppt/theme/theme1.xml><?xml version="1.0" encoding="utf-8"?>
<a:theme xmlns:a="http://schemas.openxmlformats.org/drawingml/2006/main" name="1_trevSlide">
  <a:themeElements>
    <a:clrScheme name="1_trevSlide 9">
      <a:dk1>
        <a:srgbClr val="FFFFFF"/>
      </a:dk1>
      <a:lt1>
        <a:srgbClr val="FF9933"/>
      </a:lt1>
      <a:dk2>
        <a:srgbClr val="1D315B"/>
      </a:dk2>
      <a:lt2>
        <a:srgbClr val="660066"/>
      </a:lt2>
      <a:accent1>
        <a:srgbClr val="FFCC00"/>
      </a:accent1>
      <a:accent2>
        <a:srgbClr val="990033"/>
      </a:accent2>
      <a:accent3>
        <a:srgbClr val="ABADB5"/>
      </a:accent3>
      <a:accent4>
        <a:srgbClr val="DA822A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1_trev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evSlide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revSlide">
  <a:themeElements>
    <a:clrScheme name="trevSlide 9">
      <a:dk1>
        <a:srgbClr val="FFFFFF"/>
      </a:dk1>
      <a:lt1>
        <a:srgbClr val="FF9933"/>
      </a:lt1>
      <a:dk2>
        <a:srgbClr val="1D315B"/>
      </a:dk2>
      <a:lt2>
        <a:srgbClr val="660066"/>
      </a:lt2>
      <a:accent1>
        <a:srgbClr val="FFCC00"/>
      </a:accent1>
      <a:accent2>
        <a:srgbClr val="990033"/>
      </a:accent2>
      <a:accent3>
        <a:srgbClr val="ABADB5"/>
      </a:accent3>
      <a:accent4>
        <a:srgbClr val="DA822A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3_trev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vSlide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vSlide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slideFormatARM</Template>
  <TotalTime>39731</TotalTime>
  <Words>1424</Words>
  <Application>Microsoft Macintosh PowerPoint</Application>
  <PresentationFormat>On-screen Show (4:3)</PresentationFormat>
  <Paragraphs>271</Paragraphs>
  <Slides>18</Slides>
  <Notes>12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1_trevSlide</vt:lpstr>
      <vt:lpstr>3_trevSlide</vt:lpstr>
      <vt:lpstr>PowerPoint Presentation</vt:lpstr>
      <vt:lpstr>What I Really Wanted To Be</vt:lpstr>
      <vt:lpstr>Applied Physics and Mathematics</vt:lpstr>
      <vt:lpstr>Graduate School at Illinois</vt:lpstr>
      <vt:lpstr>Michigan 1977 </vt:lpstr>
      <vt:lpstr>1980’s—Intel 432 and Robots</vt:lpstr>
      <vt:lpstr>1980’s—VLSI era</vt:lpstr>
      <vt:lpstr>1990’s—Gallium Arsenide Computers</vt:lpstr>
      <vt:lpstr>Mid-1990’s—Energy Aware Computing</vt:lpstr>
      <vt:lpstr>The Noughties—Energy Aware and 3D</vt:lpstr>
      <vt:lpstr>Centip3De System Overview</vt:lpstr>
      <vt:lpstr>Centip3De System Overview</vt:lpstr>
      <vt:lpstr>Centip3De System Overview</vt:lpstr>
      <vt:lpstr>Centip3De System Overview</vt:lpstr>
      <vt:lpstr>Where are we headed?</vt:lpstr>
      <vt:lpstr>Limits</vt:lpstr>
      <vt:lpstr>What Can Computer Architects Do To Help?</vt:lpstr>
      <vt:lpstr>Thank You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Trevor Mudge</cp:lastModifiedBy>
  <cp:revision>1481</cp:revision>
  <dcterms:created xsi:type="dcterms:W3CDTF">2013-12-09T22:08:05Z</dcterms:created>
  <dcterms:modified xsi:type="dcterms:W3CDTF">2014-06-22T17:45:01Z</dcterms:modified>
</cp:coreProperties>
</file>